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6" r:id="rId2"/>
    <p:sldId id="281" r:id="rId3"/>
    <p:sldId id="297" r:id="rId4"/>
    <p:sldId id="298" r:id="rId5"/>
    <p:sldId id="299" r:id="rId6"/>
    <p:sldId id="300" r:id="rId7"/>
    <p:sldId id="301" r:id="rId8"/>
    <p:sldId id="306" r:id="rId9"/>
    <p:sldId id="307" r:id="rId10"/>
    <p:sldId id="264" r:id="rId11"/>
    <p:sldId id="260" r:id="rId12"/>
    <p:sldId id="291" r:id="rId13"/>
    <p:sldId id="292" r:id="rId14"/>
    <p:sldId id="290" r:id="rId15"/>
    <p:sldId id="283" r:id="rId16"/>
    <p:sldId id="282" r:id="rId17"/>
    <p:sldId id="305" r:id="rId18"/>
    <p:sldId id="289" r:id="rId19"/>
    <p:sldId id="265" r:id="rId20"/>
    <p:sldId id="284" r:id="rId21"/>
    <p:sldId id="293" r:id="rId22"/>
    <p:sldId id="263" r:id="rId23"/>
    <p:sldId id="294" r:id="rId24"/>
    <p:sldId id="287" r:id="rId25"/>
    <p:sldId id="273" r:id="rId26"/>
    <p:sldId id="303" r:id="rId27"/>
    <p:sldId id="302" r:id="rId28"/>
    <p:sldId id="304" r:id="rId29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nnöve" initials="SÖ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80"/>
    <a:srgbClr val="839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49" autoAdjust="0"/>
  </p:normalViewPr>
  <p:slideViewPr>
    <p:cSldViewPr>
      <p:cViewPr>
        <p:scale>
          <a:sx n="58" d="100"/>
          <a:sy n="58" d="100"/>
        </p:scale>
        <p:origin x="-3144" y="-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15573-CE8A-4088-8C1A-F5C6F7252FD9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F7C4A-A4D5-4597-A71F-0ED3301947D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3006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63FB8-CC0A-4746-90BE-950604AE9D9D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4F770-2781-4D3F-8301-757AF792D6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19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34F770-2781-4D3F-8301-757AF792D67C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55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8064896" cy="1584175"/>
          </a:xfrm>
        </p:spPr>
        <p:txBody>
          <a:bodyPr anchor="t" anchorCtr="0">
            <a:noAutofit/>
          </a:bodyPr>
          <a:lstStyle>
            <a:lvl1pPr algn="l">
              <a:defRPr sz="4800" kern="0" spc="0" baseline="0">
                <a:latin typeface="Sabon LT Bold" pitchFamily="18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rgbClr val="007C80"/>
          </a:solidFill>
          <a:ln>
            <a:solidFill>
              <a:srgbClr val="00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91397"/>
            <a:ext cx="792088" cy="37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69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639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96236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126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8064896" cy="1368152"/>
          </a:xfrm>
        </p:spPr>
        <p:txBody>
          <a:bodyPr anchor="t" anchorCtr="0">
            <a:noAutofit/>
          </a:bodyPr>
          <a:lstStyle>
            <a:lvl1pPr algn="l">
              <a:defRPr sz="3600" kern="0" spc="0" baseline="0">
                <a:latin typeface="Sabon LT Bold" pitchFamily="18" charset="0"/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064896" cy="367240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Sabon LT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7" name="Rektangel 6"/>
          <p:cNvSpPr/>
          <p:nvPr userDrawn="1"/>
        </p:nvSpPr>
        <p:spPr>
          <a:xfrm>
            <a:off x="0" y="260648"/>
            <a:ext cx="9144000" cy="648072"/>
          </a:xfrm>
          <a:prstGeom prst="rect">
            <a:avLst/>
          </a:prstGeom>
          <a:solidFill>
            <a:srgbClr val="007C80"/>
          </a:solidFill>
          <a:ln>
            <a:solidFill>
              <a:srgbClr val="00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91397"/>
            <a:ext cx="792088" cy="37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7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03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7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34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16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508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58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887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2989-E2B4-4F91-B615-9DCEC73D6DDA}" type="datetimeFigureOut">
              <a:rPr lang="sv-SE" smtClean="0"/>
              <a:t>2014-10-16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10B-A7EB-4843-8CEB-422480DEA3D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839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800" b="1" dirty="0" smtClean="0">
                <a:solidFill>
                  <a:schemeClr val="tx1"/>
                </a:solidFill>
              </a:rPr>
              <a:t>Samverka för att förebygga återfall i brott </a:t>
            </a:r>
          </a:p>
          <a:p>
            <a:pPr algn="ctr"/>
            <a:endParaRPr lang="sv-SE" sz="1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sv-SE" sz="4400" dirty="0" smtClean="0">
                <a:solidFill>
                  <a:schemeClr val="tx1"/>
                </a:solidFill>
              </a:rPr>
              <a:t>- ett uppdrag för oss alla</a:t>
            </a:r>
            <a:endParaRPr lang="sv-SE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85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Lönsamt att förebygga?</a:t>
            </a:r>
            <a:br>
              <a:rPr lang="sv-SE" dirty="0" smtClean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Beräkningar visar att en kriminell person i genomsnitt kostar samhället 1-2 miljoner kronor.</a:t>
            </a:r>
          </a:p>
          <a:p>
            <a:endParaRPr lang="sv-S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Den totala kostnaden för en enskild våldshändelse med offer, förövare, vittnen och anhöriga kan långsiktigt uppgå till 75 miljoner kronor. </a:t>
            </a:r>
          </a:p>
          <a:p>
            <a:endParaRPr lang="sv-SE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tx1"/>
                </a:solidFill>
              </a:rPr>
              <a:t>(Källa: Gatuvåldets ekonomi, ett kommunalt perspektiv, Ingvar Nilsson och Anders Wadeskog, 2010)</a:t>
            </a:r>
            <a:endParaRPr lang="sv-S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6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latin typeface="AkzidenzGroteskBQ-LightOsF" pitchFamily="50" charset="0"/>
              </a:rPr>
              <a:t>Hur förebygger man återfall i brott? </a:t>
            </a:r>
            <a:endParaRPr lang="sv-SE" b="1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7C80"/>
              </a:buClr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Utforma insatser som </a:t>
            </a:r>
            <a:r>
              <a:rPr lang="sv-SE" sz="2800" dirty="0">
                <a:solidFill>
                  <a:schemeClr val="tx1"/>
                </a:solidFill>
              </a:rPr>
              <a:t>utgår från den enskilda individens behov och förutsättningar</a:t>
            </a:r>
            <a:r>
              <a:rPr lang="sv-SE" sz="28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800" dirty="0">
              <a:solidFill>
                <a:schemeClr val="tx1"/>
              </a:solidFill>
            </a:endParaRPr>
          </a:p>
          <a:p>
            <a:pPr marL="0" indent="0">
              <a:buClr>
                <a:srgbClr val="007C80"/>
              </a:buClr>
              <a:buNone/>
            </a:pPr>
            <a:endParaRPr lang="sv-SE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 descr="C:\Program\Microsoft Office\MEDIA\CAGCAT10\j03029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05064"/>
            <a:ext cx="187220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2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Hur ska man utforma insatserna?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Insatserna </a:t>
            </a:r>
            <a:r>
              <a:rPr lang="sv-SE" sz="2400" dirty="0">
                <a:solidFill>
                  <a:schemeClr val="tx1"/>
                </a:solidFill>
              </a:rPr>
              <a:t>ska riktas mot de faktorer och </a:t>
            </a:r>
            <a:r>
              <a:rPr lang="sv-SE" sz="2400" dirty="0" smtClean="0">
                <a:solidFill>
                  <a:schemeClr val="tx1"/>
                </a:solidFill>
              </a:rPr>
              <a:t>förhållanden som </a:t>
            </a:r>
            <a:r>
              <a:rPr lang="sv-SE" sz="2400" dirty="0">
                <a:solidFill>
                  <a:schemeClr val="tx1"/>
                </a:solidFill>
              </a:rPr>
              <a:t>bidrar till kriminalitet och som går att förändra </a:t>
            </a:r>
            <a:r>
              <a:rPr lang="sv-SE" sz="2400" dirty="0" smtClean="0">
                <a:solidFill>
                  <a:schemeClr val="tx1"/>
                </a:solidFill>
              </a:rPr>
              <a:t>(till exempel </a:t>
            </a:r>
            <a:r>
              <a:rPr lang="sv-SE" sz="2400" dirty="0">
                <a:solidFill>
                  <a:schemeClr val="tx1"/>
                </a:solidFill>
              </a:rPr>
              <a:t>dålig problemlösningsförmåga, drogproblem </a:t>
            </a:r>
            <a:r>
              <a:rPr lang="sv-SE" sz="2400" dirty="0" smtClean="0">
                <a:solidFill>
                  <a:schemeClr val="tx1"/>
                </a:solidFill>
              </a:rPr>
              <a:t>eller antisociala </a:t>
            </a:r>
            <a:r>
              <a:rPr lang="sv-SE" sz="2400" dirty="0">
                <a:solidFill>
                  <a:schemeClr val="tx1"/>
                </a:solidFill>
              </a:rPr>
              <a:t>attityder</a:t>
            </a:r>
            <a:r>
              <a:rPr lang="sv-SE" sz="2400" dirty="0" smtClean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Insatserna </a:t>
            </a:r>
            <a:r>
              <a:rPr lang="sv-SE" sz="2400" dirty="0">
                <a:solidFill>
                  <a:schemeClr val="tx1"/>
                </a:solidFill>
              </a:rPr>
              <a:t>behöver anpassas till problemnivån </a:t>
            </a:r>
            <a:r>
              <a:rPr lang="sv-SE" sz="2400" dirty="0" smtClean="0">
                <a:solidFill>
                  <a:schemeClr val="tx1"/>
                </a:solidFill>
              </a:rPr>
              <a:t>(</a:t>
            </a:r>
            <a:r>
              <a:rPr lang="sv-SE" sz="2400" dirty="0">
                <a:solidFill>
                  <a:schemeClr val="tx1"/>
                </a:solidFill>
              </a:rPr>
              <a:t>till </a:t>
            </a:r>
            <a:r>
              <a:rPr lang="sv-SE" sz="2400" dirty="0" smtClean="0">
                <a:solidFill>
                  <a:schemeClr val="tx1"/>
                </a:solidFill>
              </a:rPr>
              <a:t>exempel intensiva </a:t>
            </a:r>
            <a:r>
              <a:rPr lang="sv-SE" sz="2400" dirty="0">
                <a:solidFill>
                  <a:schemeClr val="tx1"/>
                </a:solidFill>
              </a:rPr>
              <a:t>insatser gentemot högriskpersoner</a:t>
            </a:r>
            <a:r>
              <a:rPr lang="sv-SE" sz="2400" dirty="0" smtClean="0">
                <a:solidFill>
                  <a:schemeClr val="tx1"/>
                </a:solidFill>
              </a:rPr>
              <a:t>).</a:t>
            </a:r>
          </a:p>
          <a:p>
            <a:pPr>
              <a:buClr>
                <a:srgbClr val="007C80"/>
              </a:buClr>
            </a:pPr>
            <a:endParaRPr lang="sv-SE" sz="2400" dirty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Insatserna </a:t>
            </a:r>
            <a:r>
              <a:rPr lang="sv-SE" sz="2400" dirty="0">
                <a:solidFill>
                  <a:schemeClr val="tx1"/>
                </a:solidFill>
              </a:rPr>
              <a:t>behöver vara anpassade i stil och form till </a:t>
            </a:r>
            <a:r>
              <a:rPr lang="sv-SE" sz="2400" dirty="0" smtClean="0">
                <a:solidFill>
                  <a:schemeClr val="tx1"/>
                </a:solidFill>
              </a:rPr>
              <a:t>mottagarens förmåga </a:t>
            </a:r>
            <a:r>
              <a:rPr lang="sv-SE" sz="2400" dirty="0">
                <a:solidFill>
                  <a:schemeClr val="tx1"/>
                </a:solidFill>
              </a:rPr>
              <a:t>(kognitiva och känslomässiga) att ta </a:t>
            </a:r>
            <a:r>
              <a:rPr lang="sv-SE" sz="2400" dirty="0" smtClean="0">
                <a:solidFill>
                  <a:schemeClr val="tx1"/>
                </a:solidFill>
              </a:rPr>
              <a:t>till sig </a:t>
            </a:r>
            <a:r>
              <a:rPr lang="sv-SE" sz="2400" dirty="0">
                <a:solidFill>
                  <a:schemeClr val="tx1"/>
                </a:solidFill>
              </a:rPr>
              <a:t>ett påverkansbudskap</a:t>
            </a:r>
            <a:r>
              <a:rPr lang="sv-SE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7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Hur ska man utforma insatserna?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Insatser </a:t>
            </a:r>
            <a:r>
              <a:rPr lang="sv-SE" sz="2400" dirty="0">
                <a:solidFill>
                  <a:schemeClr val="tx1"/>
                </a:solidFill>
              </a:rPr>
              <a:t>med terapeutisk grundidé, som syftar till </a:t>
            </a:r>
            <a:r>
              <a:rPr lang="sv-SE" sz="2400" dirty="0" smtClean="0">
                <a:solidFill>
                  <a:schemeClr val="tx1"/>
                </a:solidFill>
              </a:rPr>
              <a:t>att förändra </a:t>
            </a:r>
            <a:r>
              <a:rPr lang="sv-SE" sz="2400" dirty="0">
                <a:solidFill>
                  <a:schemeClr val="tx1"/>
                </a:solidFill>
              </a:rPr>
              <a:t>beteenden och tänkesätt, generellt </a:t>
            </a:r>
            <a:r>
              <a:rPr lang="sv-SE" sz="2400" dirty="0" smtClean="0">
                <a:solidFill>
                  <a:schemeClr val="tx1"/>
                </a:solidFill>
              </a:rPr>
              <a:t>sett effektiva.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 err="1" smtClean="0">
                <a:solidFill>
                  <a:schemeClr val="tx1"/>
                </a:solidFill>
              </a:rPr>
              <a:t>Kbt</a:t>
            </a:r>
            <a:r>
              <a:rPr lang="sv-SE" sz="2400" dirty="0" smtClean="0">
                <a:solidFill>
                  <a:schemeClr val="tx1"/>
                </a:solidFill>
              </a:rPr>
              <a:t>-baserade metoder - </a:t>
            </a:r>
            <a:r>
              <a:rPr lang="sv-SE" sz="2400" dirty="0">
                <a:solidFill>
                  <a:schemeClr val="tx1"/>
                </a:solidFill>
              </a:rPr>
              <a:t>speciellt gynnsam effekt på </a:t>
            </a:r>
            <a:r>
              <a:rPr lang="sv-SE" sz="2400" dirty="0" smtClean="0">
                <a:solidFill>
                  <a:schemeClr val="tx1"/>
                </a:solidFill>
              </a:rPr>
              <a:t>högriskpersoner.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</a:rPr>
              <a:t>F</a:t>
            </a:r>
            <a:r>
              <a:rPr lang="sv-SE" sz="2400" dirty="0" smtClean="0">
                <a:solidFill>
                  <a:schemeClr val="tx1"/>
                </a:solidFill>
              </a:rPr>
              <a:t>lera </a:t>
            </a:r>
            <a:r>
              <a:rPr lang="sv-SE" sz="2400" dirty="0">
                <a:solidFill>
                  <a:schemeClr val="tx1"/>
                </a:solidFill>
              </a:rPr>
              <a:t>studier </a:t>
            </a:r>
            <a:r>
              <a:rPr lang="sv-SE" sz="2400" dirty="0" smtClean="0">
                <a:solidFill>
                  <a:schemeClr val="tx1"/>
                </a:solidFill>
              </a:rPr>
              <a:t>pekar </a:t>
            </a:r>
            <a:r>
              <a:rPr lang="sv-SE" sz="2400" dirty="0">
                <a:solidFill>
                  <a:schemeClr val="tx1"/>
                </a:solidFill>
              </a:rPr>
              <a:t>på en positiv effekt när </a:t>
            </a:r>
            <a:r>
              <a:rPr lang="sv-SE" sz="2400" dirty="0" smtClean="0">
                <a:solidFill>
                  <a:schemeClr val="tx1"/>
                </a:solidFill>
              </a:rPr>
              <a:t>återfallsförebyggande program </a:t>
            </a:r>
            <a:r>
              <a:rPr lang="sv-SE" sz="2400" dirty="0">
                <a:solidFill>
                  <a:schemeClr val="tx1"/>
                </a:solidFill>
              </a:rPr>
              <a:t>riktar sig mot flera av individens problemområden.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40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Hur ska man utforma insatserna?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  <a:p>
            <a:pPr marL="0" indent="0">
              <a:buClr>
                <a:srgbClr val="007C80"/>
              </a:buClr>
              <a:buNone/>
            </a:pPr>
            <a:r>
              <a:rPr lang="sv-SE" sz="2400" b="1" dirty="0" smtClean="0">
                <a:solidFill>
                  <a:schemeClr val="tx1"/>
                </a:solidFill>
              </a:rPr>
              <a:t>Viktigt </a:t>
            </a:r>
            <a:r>
              <a:rPr lang="sv-SE" sz="2400" b="1" dirty="0">
                <a:solidFill>
                  <a:schemeClr val="tx1"/>
                </a:solidFill>
              </a:rPr>
              <a:t>att insatserna sker kontinuerligt och </a:t>
            </a:r>
            <a:r>
              <a:rPr lang="sv-SE" sz="2400" b="1" dirty="0" smtClean="0">
                <a:solidFill>
                  <a:schemeClr val="tx1"/>
                </a:solidFill>
              </a:rPr>
              <a:t>över tid:</a:t>
            </a:r>
          </a:p>
          <a:p>
            <a:pPr>
              <a:buClr>
                <a:srgbClr val="007C80"/>
              </a:buClr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>
                <a:solidFill>
                  <a:schemeClr val="tx1"/>
                </a:solidFill>
              </a:rPr>
              <a:t>D</a:t>
            </a:r>
            <a:r>
              <a:rPr lang="sv-SE" sz="2400" dirty="0" smtClean="0">
                <a:solidFill>
                  <a:schemeClr val="tx1"/>
                </a:solidFill>
              </a:rPr>
              <a:t>et </a:t>
            </a:r>
            <a:r>
              <a:rPr lang="sv-SE" sz="2400" dirty="0">
                <a:solidFill>
                  <a:schemeClr val="tx1"/>
                </a:solidFill>
              </a:rPr>
              <a:t>ger individen ett bra stöd under den långa </a:t>
            </a:r>
            <a:r>
              <a:rPr lang="sv-SE" sz="2400" dirty="0" smtClean="0">
                <a:solidFill>
                  <a:schemeClr val="tx1"/>
                </a:solidFill>
              </a:rPr>
              <a:t>process som det tar att </a:t>
            </a:r>
            <a:r>
              <a:rPr lang="sv-SE" sz="2400" dirty="0">
                <a:solidFill>
                  <a:schemeClr val="tx1"/>
                </a:solidFill>
              </a:rPr>
              <a:t>lämna en kriminell </a:t>
            </a:r>
            <a:r>
              <a:rPr lang="sv-SE" sz="2400" dirty="0" smtClean="0">
                <a:solidFill>
                  <a:schemeClr val="tx1"/>
                </a:solidFill>
              </a:rPr>
              <a:t>livsstil.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Det ger förutsättningar att etablera </a:t>
            </a:r>
            <a:r>
              <a:rPr lang="sv-SE" sz="2400" dirty="0">
                <a:solidFill>
                  <a:schemeClr val="tx1"/>
                </a:solidFill>
              </a:rPr>
              <a:t>och behålla tillit och få möjligheter </a:t>
            </a:r>
            <a:r>
              <a:rPr lang="sv-SE" sz="2400" dirty="0" smtClean="0">
                <a:solidFill>
                  <a:schemeClr val="tx1"/>
                </a:solidFill>
              </a:rPr>
              <a:t>till påverkan.</a:t>
            </a:r>
            <a:endParaRPr lang="sv-SE" sz="24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99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Ta </a:t>
            </a:r>
            <a:r>
              <a:rPr lang="sv-SE" dirty="0">
                <a:latin typeface="AkzidenzGroteskBQ-LightOsF" pitchFamily="50" charset="0"/>
              </a:rPr>
              <a:t>vara på </a:t>
            </a:r>
            <a:r>
              <a:rPr lang="sv-SE" dirty="0" smtClean="0">
                <a:latin typeface="AkzidenzGroteskBQ-LightOsF" pitchFamily="50" charset="0"/>
              </a:rPr>
              <a:t>vändpunkter!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Tillfällen när motivationen är hög, ofta vid kriser (t.ex. vid gripandet eller på häktet) eller positiva upplevelser (stödjande nätverk, kärlek, tro). </a:t>
            </a:r>
          </a:p>
          <a:p>
            <a:pPr>
              <a:buClr>
                <a:srgbClr val="007C80"/>
              </a:buClr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Strukturella  förändringar, t.ex. flytt som innebär att man bryter med kriminella nätverk.</a:t>
            </a:r>
          </a:p>
          <a:p>
            <a:pPr>
              <a:buClr>
                <a:srgbClr val="007C80"/>
              </a:buClr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r>
              <a:rPr lang="sv-SE" sz="2400" dirty="0" smtClean="0">
                <a:solidFill>
                  <a:schemeClr val="tx1"/>
                </a:solidFill>
              </a:rPr>
              <a:t>Ålder och mognad bidrar till förändrade värderingar.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 smtClean="0">
              <a:solidFill>
                <a:schemeClr val="tx1"/>
              </a:solidFill>
            </a:endParaRPr>
          </a:p>
          <a:p>
            <a:pPr>
              <a:buClr>
                <a:srgbClr val="007C80"/>
              </a:buClr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05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Vad </a:t>
            </a:r>
            <a:r>
              <a:rPr lang="sv-SE" dirty="0">
                <a:latin typeface="AkzidenzGroteskBQ-LightOsF" pitchFamily="50" charset="0"/>
              </a:rPr>
              <a:t>krävs för att bryta </a:t>
            </a:r>
            <a:r>
              <a:rPr lang="sv-SE" dirty="0" smtClean="0">
                <a:latin typeface="AkzidenzGroteskBQ-LightOsF" pitchFamily="50" charset="0"/>
              </a:rPr>
              <a:t>med kriminalitet?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b="1" dirty="0" smtClean="0">
                <a:solidFill>
                  <a:schemeClr val="tx1"/>
                </a:solidFill>
              </a:rPr>
              <a:t>Socialt inriktad brottsprevention:</a:t>
            </a:r>
            <a:endParaRPr lang="sv-SE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att det </a:t>
            </a:r>
            <a:r>
              <a:rPr lang="sv-SE" sz="2400" dirty="0">
                <a:solidFill>
                  <a:schemeClr val="tx1"/>
                </a:solidFill>
              </a:rPr>
              <a:t>inte finns ett pågående </a:t>
            </a:r>
            <a:r>
              <a:rPr lang="sv-SE" sz="2400" dirty="0" smtClean="0">
                <a:solidFill>
                  <a:schemeClr val="tx1"/>
                </a:solidFill>
              </a:rPr>
              <a:t>missbruk</a:t>
            </a:r>
            <a:endParaRPr lang="sv-SE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att det </a:t>
            </a:r>
            <a:r>
              <a:rPr lang="sv-SE" sz="2400" dirty="0">
                <a:solidFill>
                  <a:schemeClr val="tx1"/>
                </a:solidFill>
              </a:rPr>
              <a:t>finns någon form av stöttande socialt nätverk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att personen </a:t>
            </a:r>
            <a:r>
              <a:rPr lang="sv-SE" sz="2400" dirty="0">
                <a:solidFill>
                  <a:schemeClr val="tx1"/>
                </a:solidFill>
              </a:rPr>
              <a:t>har bostad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att personen </a:t>
            </a:r>
            <a:r>
              <a:rPr lang="sv-SE" sz="2400" dirty="0">
                <a:solidFill>
                  <a:schemeClr val="tx1"/>
                </a:solidFill>
              </a:rPr>
              <a:t>får en tidig anknytning till arbetslivet </a:t>
            </a:r>
            <a:r>
              <a:rPr lang="sv-SE" sz="2400" dirty="0" smtClean="0">
                <a:solidFill>
                  <a:schemeClr val="tx1"/>
                </a:solidFill>
              </a:rPr>
              <a:t>efter fängelset</a:t>
            </a:r>
            <a:endParaRPr lang="sv-SE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att den </a:t>
            </a:r>
            <a:r>
              <a:rPr lang="sv-SE" sz="2400" dirty="0">
                <a:solidFill>
                  <a:schemeClr val="tx1"/>
                </a:solidFill>
              </a:rPr>
              <a:t>kriminella identiteten börjar luckras upp och att man </a:t>
            </a:r>
            <a:r>
              <a:rPr lang="sv-SE" sz="2400" dirty="0" smtClean="0">
                <a:solidFill>
                  <a:schemeClr val="tx1"/>
                </a:solidFill>
              </a:rPr>
              <a:t>förändrar sina </a:t>
            </a:r>
            <a:r>
              <a:rPr lang="sv-SE" sz="2400" dirty="0">
                <a:solidFill>
                  <a:schemeClr val="tx1"/>
                </a:solidFill>
              </a:rPr>
              <a:t>värderingar angående brott</a:t>
            </a:r>
            <a:r>
              <a:rPr lang="sv-SE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97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Vad </a:t>
            </a:r>
            <a:r>
              <a:rPr lang="sv-SE" dirty="0">
                <a:latin typeface="AkzidenzGroteskBQ-LightOsF" pitchFamily="50" charset="0"/>
              </a:rPr>
              <a:t>krävs för att bryta </a:t>
            </a:r>
            <a:r>
              <a:rPr lang="sv-SE" dirty="0" smtClean="0">
                <a:latin typeface="AkzidenzGroteskBQ-LightOsF" pitchFamily="50" charset="0"/>
              </a:rPr>
              <a:t>med kriminalitet?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400" dirty="0" smtClean="0">
              <a:solidFill>
                <a:schemeClr val="tx1"/>
              </a:solidFill>
            </a:endParaRPr>
          </a:p>
          <a:p>
            <a:endParaRPr lang="sv-SE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b="1" dirty="0" err="1" smtClean="0">
                <a:solidFill>
                  <a:schemeClr val="tx1"/>
                </a:solidFill>
              </a:rPr>
              <a:t>Situationellt</a:t>
            </a:r>
            <a:r>
              <a:rPr lang="sv-SE" sz="2400" b="1" dirty="0" smtClean="0">
                <a:solidFill>
                  <a:schemeClr val="tx1"/>
                </a:solidFill>
              </a:rPr>
              <a:t> inriktad brottsprevention:</a:t>
            </a:r>
          </a:p>
          <a:p>
            <a:endParaRPr lang="sv-SE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att det blir svårare att begå nya brott i samband med villkorlig frigivning och övervakning (t.ex.  polisens gärningsmannainriktade strategier).</a:t>
            </a: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68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latin typeface="AkzidenzGroteskBQ-LightOsF" pitchFamily="50" charset="0"/>
              </a:rPr>
              <a:t/>
            </a:r>
            <a:br>
              <a:rPr lang="sv-SE" b="1" dirty="0" smtClean="0">
                <a:latin typeface="AkzidenzGroteskBQ-LightOsF" pitchFamily="50" charset="0"/>
              </a:rPr>
            </a:br>
            <a:r>
              <a:rPr lang="sv-SE" b="1" dirty="0" smtClean="0">
                <a:latin typeface="AkzidenzGroteskBQ-LightOsF" pitchFamily="50" charset="0"/>
              </a:rPr>
              <a:t>Samverka </a:t>
            </a:r>
            <a:br>
              <a:rPr lang="sv-SE" b="1" dirty="0" smtClean="0">
                <a:latin typeface="AkzidenzGroteskBQ-LightOsF" pitchFamily="50" charset="0"/>
              </a:rPr>
            </a:br>
            <a:r>
              <a:rPr lang="sv-SE" b="1" dirty="0" smtClean="0">
                <a:latin typeface="AkzidenzGroteskBQ-LightOsF" pitchFamily="50" charset="0"/>
              </a:rPr>
              <a:t>- för att förebygga återfall i brott!</a:t>
            </a:r>
            <a:br>
              <a:rPr lang="sv-SE" b="1" dirty="0" smtClean="0">
                <a:latin typeface="AkzidenzGroteskBQ-LightOsF" pitchFamily="50" charset="0"/>
              </a:rPr>
            </a:br>
            <a:endParaRPr lang="sv-SE" b="1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v-SE" sz="2400" dirty="0" smtClean="0">
              <a:solidFill>
                <a:schemeClr val="tx1"/>
              </a:solidFill>
            </a:endParaRPr>
          </a:p>
          <a:p>
            <a:endParaRPr lang="sv-SE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Samhällets </a:t>
            </a:r>
            <a:r>
              <a:rPr lang="sv-SE" sz="2800" dirty="0">
                <a:solidFill>
                  <a:schemeClr val="tx1"/>
                </a:solidFill>
              </a:rPr>
              <a:t>olika aktörer behöver samverka för att kunna </a:t>
            </a:r>
            <a:r>
              <a:rPr lang="sv-SE" sz="2800" dirty="0" smtClean="0">
                <a:solidFill>
                  <a:schemeClr val="tx1"/>
                </a:solidFill>
              </a:rPr>
              <a:t>erbjuda ett </a:t>
            </a:r>
            <a:r>
              <a:rPr lang="sv-SE" sz="2800" dirty="0">
                <a:solidFill>
                  <a:schemeClr val="tx1"/>
                </a:solidFill>
              </a:rPr>
              <a:t>professionellt och effektivt återfallsförebyggande stöd. </a:t>
            </a:r>
          </a:p>
          <a:p>
            <a:endParaRPr lang="sv-SE" sz="2400" dirty="0">
              <a:solidFill>
                <a:schemeClr val="tx1"/>
              </a:solidFill>
            </a:endParaRPr>
          </a:p>
          <a:p>
            <a:endParaRPr lang="sv-SE" sz="240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890268" y="4123462"/>
            <a:ext cx="2078379" cy="1825818"/>
            <a:chOff x="1824" y="633"/>
            <a:chExt cx="2834" cy="2849"/>
          </a:xfrm>
        </p:grpSpPr>
        <p:sp>
          <p:nvSpPr>
            <p:cNvPr id="10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8146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Samverka för att förebygga tidsglapp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v-S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Tidsglapp mellan </a:t>
            </a:r>
            <a:r>
              <a:rPr lang="sv-SE" sz="2400" dirty="0">
                <a:solidFill>
                  <a:schemeClr val="tx1"/>
                </a:solidFill>
              </a:rPr>
              <a:t>insatser är en stor riskfaktor för återfall. </a:t>
            </a:r>
            <a:endParaRPr lang="sv-SE" sz="2400" dirty="0" smtClean="0">
              <a:solidFill>
                <a:schemeClr val="tx1"/>
              </a:solidFill>
            </a:endParaRPr>
          </a:p>
          <a:p>
            <a:endParaRPr lang="sv-SE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För </a:t>
            </a:r>
            <a:r>
              <a:rPr lang="sv-SE" sz="2400" dirty="0">
                <a:solidFill>
                  <a:schemeClr val="tx1"/>
                </a:solidFill>
              </a:rPr>
              <a:t>att </a:t>
            </a:r>
            <a:r>
              <a:rPr lang="sv-SE" sz="2400" dirty="0" smtClean="0">
                <a:solidFill>
                  <a:schemeClr val="tx1"/>
                </a:solidFill>
              </a:rPr>
              <a:t>öka insatsernas </a:t>
            </a:r>
            <a:r>
              <a:rPr lang="sv-SE" sz="2400" dirty="0">
                <a:solidFill>
                  <a:schemeClr val="tx1"/>
                </a:solidFill>
              </a:rPr>
              <a:t>effekt mot återfall i brott behöver dessa vara </a:t>
            </a:r>
            <a:r>
              <a:rPr lang="sv-SE" sz="2400" dirty="0" smtClean="0">
                <a:solidFill>
                  <a:schemeClr val="tx1"/>
                </a:solidFill>
              </a:rPr>
              <a:t>välplanerade och </a:t>
            </a:r>
            <a:r>
              <a:rPr lang="sv-SE" sz="2400" dirty="0">
                <a:solidFill>
                  <a:schemeClr val="tx1"/>
                </a:solidFill>
              </a:rPr>
              <a:t>samordnade</a:t>
            </a:r>
            <a:r>
              <a:rPr lang="sv-SE" sz="2400" dirty="0" smtClean="0">
                <a:solidFill>
                  <a:schemeClr val="tx1"/>
                </a:solidFill>
              </a:rPr>
              <a:t>. </a:t>
            </a:r>
          </a:p>
          <a:p>
            <a:endParaRPr lang="sv-S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Till detta behövs ett verktyg, 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- en gemensam plan.</a:t>
            </a:r>
            <a:endParaRPr lang="sv-SE" sz="24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Program\Microsoft Office\MEDIA\CAGCAT10\j0234131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81128"/>
            <a:ext cx="1808515" cy="1656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16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kzidenzGroteskBQ-LightOsF" pitchFamily="50" charset="0"/>
              </a:rPr>
              <a:t>Återfall i brott</a:t>
            </a:r>
            <a:endParaRPr lang="sv-SE" b="1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Två av tre av </a:t>
            </a:r>
            <a:r>
              <a:rPr lang="sv-SE" sz="2800" dirty="0">
                <a:solidFill>
                  <a:schemeClr val="tx1"/>
                </a:solidFill>
              </a:rPr>
              <a:t>dem som frisläpps från anstalt, </a:t>
            </a:r>
            <a:r>
              <a:rPr lang="sv-SE" sz="2800" dirty="0" smtClean="0">
                <a:solidFill>
                  <a:schemeClr val="tx1"/>
                </a:solidFill>
              </a:rPr>
              <a:t>och varannan av dem </a:t>
            </a:r>
            <a:r>
              <a:rPr lang="sv-SE" sz="2800" dirty="0">
                <a:solidFill>
                  <a:schemeClr val="tx1"/>
                </a:solidFill>
              </a:rPr>
              <a:t>som fått en </a:t>
            </a:r>
            <a:r>
              <a:rPr lang="sv-SE" sz="2800" dirty="0" smtClean="0">
                <a:solidFill>
                  <a:schemeClr val="tx1"/>
                </a:solidFill>
              </a:rPr>
              <a:t>frivårdspåföljd, återfaller </a:t>
            </a:r>
            <a:r>
              <a:rPr lang="sv-SE" sz="2800" dirty="0">
                <a:solidFill>
                  <a:schemeClr val="tx1"/>
                </a:solidFill>
              </a:rPr>
              <a:t>inom tre år</a:t>
            </a:r>
            <a:r>
              <a:rPr lang="sv-SE" sz="2800" dirty="0" smtClean="0">
                <a:solidFill>
                  <a:schemeClr val="tx1"/>
                </a:solidFill>
              </a:rPr>
              <a:t>.</a:t>
            </a:r>
          </a:p>
          <a:p>
            <a:endParaRPr lang="sv-S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En av fyra som frisläpps från anstalt har återfallit 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mer än åtta gånger.</a:t>
            </a:r>
          </a:p>
          <a:p>
            <a:endParaRPr lang="sv-SE" sz="2800" dirty="0">
              <a:solidFill>
                <a:schemeClr val="tx1"/>
              </a:solidFill>
            </a:endParaRPr>
          </a:p>
          <a:p>
            <a:endParaRPr lang="sv-SE" sz="2800" dirty="0">
              <a:solidFill>
                <a:schemeClr val="tx1"/>
              </a:solidFill>
            </a:endParaRPr>
          </a:p>
        </p:txBody>
      </p:sp>
      <p:sp>
        <p:nvSpPr>
          <p:cNvPr id="4" name="UTurnArrow"/>
          <p:cNvSpPr>
            <a:spLocks noEditPoints="1" noChangeArrowheads="1"/>
          </p:cNvSpPr>
          <p:nvPr/>
        </p:nvSpPr>
        <p:spPr bwMode="auto">
          <a:xfrm>
            <a:off x="6228184" y="4365104"/>
            <a:ext cx="1368152" cy="1267594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solidFill>
            <a:srgbClr val="CCCCFF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78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Skapa en gemensam individuell plan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 smtClean="0">
                <a:solidFill>
                  <a:schemeClr val="tx1"/>
                </a:solidFill>
              </a:rPr>
              <a:t>Skapa en plan tidigt under påföljden och fortsätt efter frigivningen!</a:t>
            </a:r>
          </a:p>
          <a:p>
            <a:endParaRPr lang="sv-S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i="1" dirty="0" smtClean="0">
                <a:solidFill>
                  <a:schemeClr val="tx1"/>
                </a:solidFill>
              </a:rPr>
              <a:t>I planen ska det framgå 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1. vilka insatser som behövs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1"/>
                </a:solidFill>
              </a:rPr>
              <a:t>2</a:t>
            </a:r>
            <a:r>
              <a:rPr lang="sv-SE" sz="2400" dirty="0">
                <a:solidFill>
                  <a:schemeClr val="tx1"/>
                </a:solidFill>
              </a:rPr>
              <a:t>. vilka insatser respektive huvudman ska svara för</a:t>
            </a: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</a:rPr>
              <a:t>3. vilka åtgärder som vidtas av någon annan </a:t>
            </a:r>
            <a:r>
              <a:rPr lang="sv-SE" sz="2400" dirty="0" smtClean="0">
                <a:solidFill>
                  <a:schemeClr val="tx1"/>
                </a:solidFill>
              </a:rPr>
              <a:t>aktör </a:t>
            </a:r>
            <a:endParaRPr lang="sv-SE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</a:rPr>
              <a:t>4. vem av huvudmännen som ska ha det </a:t>
            </a:r>
            <a:r>
              <a:rPr lang="sv-SE" sz="2400" dirty="0" smtClean="0">
                <a:solidFill>
                  <a:schemeClr val="tx1"/>
                </a:solidFill>
              </a:rPr>
              <a:t>övergripande ansvaret för planen. </a:t>
            </a:r>
          </a:p>
          <a:p>
            <a:endParaRPr lang="sv-S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1800" dirty="0" smtClean="0">
                <a:solidFill>
                  <a:schemeClr val="tx1"/>
                </a:solidFill>
              </a:rPr>
              <a:t>(Relevant lag: 2 </a:t>
            </a:r>
            <a:r>
              <a:rPr lang="sv-SE" sz="1800" dirty="0">
                <a:solidFill>
                  <a:schemeClr val="tx1"/>
                </a:solidFill>
              </a:rPr>
              <a:t>kap. 7 § socialtjänstlagen,  3 § hälso- och sjukvårdslagen 1982:763</a:t>
            </a:r>
            <a:r>
              <a:rPr lang="sv-SE" sz="1800" dirty="0" smtClean="0">
                <a:solidFill>
                  <a:schemeClr val="tx1"/>
                </a:solidFill>
              </a:rPr>
              <a:t>)</a:t>
            </a:r>
            <a:endParaRPr lang="sv-SE" sz="1800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5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Tänk på att</a:t>
            </a:r>
            <a:r>
              <a:rPr lang="sv-SE" dirty="0"/>
              <a:t/>
            </a:r>
            <a:br>
              <a:rPr lang="sv-SE" dirty="0"/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sv-S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</a:rPr>
              <a:t>u</a:t>
            </a:r>
            <a:r>
              <a:rPr lang="sv-SE" sz="2400" dirty="0" smtClean="0">
                <a:solidFill>
                  <a:schemeClr val="tx1"/>
                </a:solidFill>
              </a:rPr>
              <a:t>tveckla en </a:t>
            </a:r>
            <a:r>
              <a:rPr lang="sv-SE" sz="2400" dirty="0">
                <a:solidFill>
                  <a:schemeClr val="tx1"/>
                </a:solidFill>
              </a:rPr>
              <a:t>arbetsstruktur som tydliggör hur </a:t>
            </a:r>
            <a:r>
              <a:rPr lang="sv-SE" sz="2400" dirty="0" smtClean="0">
                <a:solidFill>
                  <a:schemeClr val="tx1"/>
                </a:solidFill>
              </a:rPr>
              <a:t>era </a:t>
            </a:r>
            <a:r>
              <a:rPr lang="sv-SE" sz="2400" dirty="0">
                <a:solidFill>
                  <a:schemeClr val="tx1"/>
                </a:solidFill>
              </a:rPr>
              <a:t>olika </a:t>
            </a:r>
            <a:r>
              <a:rPr lang="sv-SE" sz="2400" dirty="0" smtClean="0">
                <a:solidFill>
                  <a:schemeClr val="tx1"/>
                </a:solidFill>
              </a:rPr>
              <a:t>verksamheters planer </a:t>
            </a:r>
            <a:r>
              <a:rPr lang="sv-SE" sz="2400" dirty="0">
                <a:solidFill>
                  <a:schemeClr val="tx1"/>
                </a:solidFill>
              </a:rPr>
              <a:t>ska integreras </a:t>
            </a:r>
            <a:r>
              <a:rPr lang="sv-SE" sz="2400" dirty="0" smtClean="0">
                <a:solidFill>
                  <a:schemeClr val="tx1"/>
                </a:solidFill>
              </a:rPr>
              <a:t>i en gemensam plan</a:t>
            </a:r>
            <a:endParaRPr lang="sv-SE" sz="2400" dirty="0">
              <a:solidFill>
                <a:schemeClr val="tx1"/>
              </a:solidFill>
            </a:endParaRPr>
          </a:p>
          <a:p>
            <a:endParaRPr lang="sv-S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</a:rPr>
              <a:t>d</a:t>
            </a:r>
            <a:r>
              <a:rPr lang="sv-SE" sz="2400" dirty="0" smtClean="0">
                <a:solidFill>
                  <a:schemeClr val="tx1"/>
                </a:solidFill>
              </a:rPr>
              <a:t>en </a:t>
            </a:r>
            <a:r>
              <a:rPr lang="sv-SE" sz="2400" dirty="0">
                <a:solidFill>
                  <a:schemeClr val="tx1"/>
                </a:solidFill>
              </a:rPr>
              <a:t>individuella planen är frivillig, men lägg inte för mycket </a:t>
            </a:r>
            <a:r>
              <a:rPr lang="sv-SE" sz="2400" dirty="0" smtClean="0">
                <a:solidFill>
                  <a:schemeClr val="tx1"/>
                </a:solidFill>
              </a:rPr>
              <a:t>ansvar på individen! </a:t>
            </a:r>
          </a:p>
          <a:p>
            <a:endParaRPr lang="sv-S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</a:rPr>
              <a:t>t</a:t>
            </a:r>
            <a:r>
              <a:rPr lang="sv-SE" sz="2400" dirty="0" smtClean="0">
                <a:solidFill>
                  <a:schemeClr val="tx1"/>
                </a:solidFill>
              </a:rPr>
              <a:t>a </a:t>
            </a:r>
            <a:r>
              <a:rPr lang="sv-SE" sz="2400" dirty="0">
                <a:solidFill>
                  <a:schemeClr val="tx1"/>
                </a:solidFill>
              </a:rPr>
              <a:t>vara på </a:t>
            </a:r>
            <a:r>
              <a:rPr lang="sv-SE" sz="2400" dirty="0" smtClean="0">
                <a:solidFill>
                  <a:schemeClr val="tx1"/>
                </a:solidFill>
              </a:rPr>
              <a:t>individens motivation </a:t>
            </a:r>
            <a:r>
              <a:rPr lang="sv-SE" sz="2400" dirty="0">
                <a:solidFill>
                  <a:schemeClr val="tx1"/>
                </a:solidFill>
              </a:rPr>
              <a:t>och delaktighet, men </a:t>
            </a:r>
            <a:r>
              <a:rPr lang="sv-SE" sz="2400" dirty="0" smtClean="0">
                <a:solidFill>
                  <a:schemeClr val="tx1"/>
                </a:solidFill>
              </a:rPr>
              <a:t>tänk även på att samtidigt lägga </a:t>
            </a:r>
            <a:r>
              <a:rPr lang="sv-SE" sz="2400" dirty="0">
                <a:solidFill>
                  <a:schemeClr val="tx1"/>
                </a:solidFill>
              </a:rPr>
              <a:t>upp insatserna utifrån individens risknivå</a:t>
            </a:r>
            <a:r>
              <a:rPr lang="sv-SE" sz="2400" dirty="0" smtClean="0">
                <a:solidFill>
                  <a:schemeClr val="tx1"/>
                </a:solidFill>
              </a:rPr>
              <a:t>. </a:t>
            </a: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Förutsättningar för samverkan </a:t>
            </a:r>
            <a:r>
              <a:rPr lang="sv-SE" dirty="0">
                <a:latin typeface="AkzidenzGroteskBQ-LightOsF" pitchFamily="50" charset="0"/>
              </a:rPr>
              <a:t/>
            </a:r>
            <a:br>
              <a:rPr lang="sv-SE" dirty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7C80"/>
              </a:buClr>
              <a:buNone/>
            </a:pPr>
            <a:r>
              <a:rPr lang="sv-SE" sz="2400" dirty="0">
                <a:solidFill>
                  <a:schemeClr val="tx1"/>
                </a:solidFill>
              </a:rPr>
              <a:t>Samverkansmöjligheterna påverkas av en rad </a:t>
            </a:r>
            <a:r>
              <a:rPr lang="sv-SE" sz="2400" dirty="0" smtClean="0">
                <a:solidFill>
                  <a:schemeClr val="tx1"/>
                </a:solidFill>
              </a:rPr>
              <a:t>strukturella olikheter</a:t>
            </a:r>
            <a:r>
              <a:rPr lang="sv-SE" sz="2400" dirty="0">
                <a:solidFill>
                  <a:schemeClr val="tx1"/>
                </a:solidFill>
              </a:rPr>
              <a:t>. Det kan handla om de professionellas olika synsätt och perspektiv</a:t>
            </a:r>
            <a:r>
              <a:rPr lang="sv-SE" sz="2400" dirty="0" smtClean="0">
                <a:solidFill>
                  <a:schemeClr val="tx1"/>
                </a:solidFill>
              </a:rPr>
              <a:t>, organisatoriska </a:t>
            </a:r>
            <a:r>
              <a:rPr lang="sv-SE" sz="2400" dirty="0">
                <a:solidFill>
                  <a:schemeClr val="tx1"/>
                </a:solidFill>
              </a:rPr>
              <a:t>förhållanden och inte minst </a:t>
            </a:r>
            <a:r>
              <a:rPr lang="sv-SE" sz="2400" dirty="0" smtClean="0">
                <a:solidFill>
                  <a:schemeClr val="tx1"/>
                </a:solidFill>
              </a:rPr>
              <a:t>regelverk.</a:t>
            </a:r>
          </a:p>
          <a:p>
            <a:pPr>
              <a:buClr>
                <a:srgbClr val="007C80"/>
              </a:buClr>
            </a:pPr>
            <a:endParaRPr lang="sv-SE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1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/>
            </a:r>
            <a:br>
              <a:rPr lang="sv-SE" dirty="0" smtClean="0">
                <a:latin typeface="AkzidenzGroteskBQ-LightOsF" pitchFamily="50" charset="0"/>
              </a:rPr>
            </a:br>
            <a:r>
              <a:rPr lang="sv-SE" dirty="0" smtClean="0">
                <a:latin typeface="AkzidenzGroteskBQ-LightOsF" pitchFamily="50" charset="0"/>
              </a:rPr>
              <a:t>En </a:t>
            </a:r>
            <a:r>
              <a:rPr lang="sv-SE" dirty="0">
                <a:latin typeface="AkzidenzGroteskBQ-LightOsF" pitchFamily="50" charset="0"/>
              </a:rPr>
              <a:t>välstrukturerad samverkan kännetecknas </a:t>
            </a:r>
            <a:r>
              <a:rPr lang="sv-SE" dirty="0" smtClean="0">
                <a:latin typeface="AkzidenzGroteskBQ-LightOsF" pitchFamily="50" charset="0"/>
              </a:rPr>
              <a:t>av </a:t>
            </a:r>
            <a:r>
              <a:rPr lang="sv-SE" dirty="0">
                <a:latin typeface="AkzidenzGroteskBQ-LightOsF" pitchFamily="50" charset="0"/>
              </a:rPr>
              <a:t/>
            </a:r>
            <a:br>
              <a:rPr lang="sv-SE" dirty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38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4400" dirty="0">
                <a:solidFill>
                  <a:schemeClr val="tx1"/>
                </a:solidFill>
              </a:rPr>
              <a:t>e</a:t>
            </a:r>
            <a:r>
              <a:rPr lang="sv-SE" sz="4400" dirty="0" smtClean="0">
                <a:solidFill>
                  <a:schemeClr val="tx1"/>
                </a:solidFill>
              </a:rPr>
              <a:t>n grundläggande samsyn </a:t>
            </a:r>
            <a:r>
              <a:rPr lang="sv-SE" sz="4400" dirty="0">
                <a:solidFill>
                  <a:schemeClr val="tx1"/>
                </a:solidFill>
              </a:rPr>
              <a:t>kring uppdragets problematik och </a:t>
            </a:r>
            <a:r>
              <a:rPr lang="sv-SE" sz="4400" dirty="0" smtClean="0">
                <a:solidFill>
                  <a:schemeClr val="tx1"/>
                </a:solidFill>
              </a:rPr>
              <a:t>mål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4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4400" dirty="0">
                <a:solidFill>
                  <a:schemeClr val="tx1"/>
                </a:solidFill>
              </a:rPr>
              <a:t>t</a:t>
            </a:r>
            <a:r>
              <a:rPr lang="sv-SE" sz="4400" dirty="0" smtClean="0">
                <a:solidFill>
                  <a:schemeClr val="tx1"/>
                </a:solidFill>
              </a:rPr>
              <a:t>ydlig </a:t>
            </a:r>
            <a:r>
              <a:rPr lang="sv-SE" sz="4400" dirty="0">
                <a:solidFill>
                  <a:schemeClr val="tx1"/>
                </a:solidFill>
              </a:rPr>
              <a:t>styrning </a:t>
            </a:r>
            <a:endParaRPr lang="sv-SE" sz="4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4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4400" dirty="0">
                <a:solidFill>
                  <a:schemeClr val="tx1"/>
                </a:solidFill>
              </a:rPr>
              <a:t>e</a:t>
            </a:r>
            <a:r>
              <a:rPr lang="sv-SE" sz="4400" dirty="0" smtClean="0">
                <a:solidFill>
                  <a:schemeClr val="tx1"/>
                </a:solidFill>
              </a:rPr>
              <a:t>n </a:t>
            </a:r>
            <a:r>
              <a:rPr lang="sv-SE" sz="4400" dirty="0">
                <a:solidFill>
                  <a:schemeClr val="tx1"/>
                </a:solidFill>
              </a:rPr>
              <a:t>utvecklad organisation </a:t>
            </a:r>
            <a:r>
              <a:rPr lang="sv-SE" sz="4400" dirty="0" smtClean="0">
                <a:solidFill>
                  <a:schemeClr val="tx1"/>
                </a:solidFill>
              </a:rPr>
              <a:t>med </a:t>
            </a:r>
            <a:r>
              <a:rPr lang="sv-SE" sz="4400" dirty="0">
                <a:solidFill>
                  <a:schemeClr val="tx1"/>
                </a:solidFill>
              </a:rPr>
              <a:t>avsatta resurser för att </a:t>
            </a:r>
            <a:r>
              <a:rPr lang="sv-SE" sz="4400" dirty="0" smtClean="0">
                <a:solidFill>
                  <a:schemeClr val="tx1"/>
                </a:solidFill>
              </a:rPr>
              <a:t>genomföra uppdraget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4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4400" dirty="0">
                <a:solidFill>
                  <a:schemeClr val="tx1"/>
                </a:solidFill>
              </a:rPr>
              <a:t>s</a:t>
            </a:r>
            <a:r>
              <a:rPr lang="sv-SE" sz="4400" dirty="0" smtClean="0">
                <a:solidFill>
                  <a:schemeClr val="tx1"/>
                </a:solidFill>
              </a:rPr>
              <a:t>tyrdokument - vägledande </a:t>
            </a:r>
            <a:r>
              <a:rPr lang="sv-SE" sz="4400" dirty="0">
                <a:solidFill>
                  <a:schemeClr val="tx1"/>
                </a:solidFill>
              </a:rPr>
              <a:t>för hur samverkan </a:t>
            </a:r>
            <a:r>
              <a:rPr lang="sv-SE" sz="4400" dirty="0" smtClean="0">
                <a:solidFill>
                  <a:schemeClr val="tx1"/>
                </a:solidFill>
              </a:rPr>
              <a:t>ska gå till, ska innehålla problem- </a:t>
            </a:r>
            <a:r>
              <a:rPr lang="sv-SE" sz="4400" dirty="0">
                <a:solidFill>
                  <a:schemeClr val="tx1"/>
                </a:solidFill>
              </a:rPr>
              <a:t>och </a:t>
            </a:r>
            <a:r>
              <a:rPr lang="sv-SE" sz="4400" dirty="0" smtClean="0">
                <a:solidFill>
                  <a:schemeClr val="tx1"/>
                </a:solidFill>
              </a:rPr>
              <a:t>målbeskrivning samt beskriva roller</a:t>
            </a:r>
            <a:r>
              <a:rPr lang="sv-SE" sz="4400" dirty="0">
                <a:solidFill>
                  <a:schemeClr val="tx1"/>
                </a:solidFill>
              </a:rPr>
              <a:t>, arbetsfördelning och </a:t>
            </a:r>
            <a:r>
              <a:rPr lang="sv-SE" sz="4400" dirty="0" smtClean="0">
                <a:solidFill>
                  <a:schemeClr val="tx1"/>
                </a:solidFill>
              </a:rPr>
              <a:t>rutiner.</a:t>
            </a:r>
            <a:endParaRPr lang="sv-SE" sz="4400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38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5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/>
            </a:r>
            <a:br>
              <a:rPr lang="sv-SE" dirty="0" smtClean="0">
                <a:latin typeface="AkzidenzGroteskBQ-LightOsF" pitchFamily="50" charset="0"/>
              </a:rPr>
            </a:br>
            <a:r>
              <a:rPr lang="sv-SE" dirty="0" smtClean="0">
                <a:latin typeface="AkzidenzGroteskBQ-LightOsF" pitchFamily="50" charset="0"/>
              </a:rPr>
              <a:t>En </a:t>
            </a:r>
            <a:r>
              <a:rPr lang="sv-SE" dirty="0">
                <a:latin typeface="AkzidenzGroteskBQ-LightOsF" pitchFamily="50" charset="0"/>
              </a:rPr>
              <a:t>välstrukturerad samverkan kännetecknas </a:t>
            </a:r>
            <a:r>
              <a:rPr lang="sv-SE" dirty="0" smtClean="0">
                <a:latin typeface="AkzidenzGroteskBQ-LightOsF" pitchFamily="50" charset="0"/>
              </a:rPr>
              <a:t>av: </a:t>
            </a:r>
            <a:r>
              <a:rPr lang="sv-SE" dirty="0">
                <a:latin typeface="AkzidenzGroteskBQ-LightOsF" pitchFamily="50" charset="0"/>
              </a:rPr>
              <a:t/>
            </a:r>
            <a:br>
              <a:rPr lang="sv-SE" dirty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Formalisera gärna samarbetet genom </a:t>
            </a:r>
            <a:r>
              <a:rPr lang="sv-SE" sz="2400" dirty="0">
                <a:solidFill>
                  <a:schemeClr val="tx1"/>
                </a:solidFill>
              </a:rPr>
              <a:t>samverkansavtal. </a:t>
            </a:r>
            <a:endParaRPr lang="sv-SE" sz="2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2400" dirty="0" smtClean="0">
                <a:solidFill>
                  <a:schemeClr val="tx1"/>
                </a:solidFill>
              </a:rPr>
              <a:t>Synliggör </a:t>
            </a:r>
            <a:r>
              <a:rPr lang="sv-SE" sz="2400" dirty="0">
                <a:solidFill>
                  <a:schemeClr val="tx1"/>
                </a:solidFill>
              </a:rPr>
              <a:t>resultaten! Dokumentera regelbundet för att kunna utvärdera och förbättra verksamheten.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sz="24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7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Utveckla samverkansstrukturer </a:t>
            </a:r>
            <a:br>
              <a:rPr lang="sv-SE" dirty="0" smtClean="0">
                <a:latin typeface="AkzidenzGroteskBQ-LightOsF" pitchFamily="50" charset="0"/>
              </a:rPr>
            </a:br>
            <a:r>
              <a:rPr lang="sv-SE" dirty="0" smtClean="0">
                <a:latin typeface="AkzidenzGroteskBQ-LightOsF" pitchFamily="50" charset="0"/>
              </a:rPr>
              <a:t>- på flera nivåer!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7C80"/>
              </a:buClr>
            </a:pPr>
            <a:endParaRPr lang="sv-SE" b="1" dirty="0" smtClean="0">
              <a:solidFill>
                <a:schemeClr val="tx1"/>
              </a:solidFill>
            </a:endParaRPr>
          </a:p>
          <a:p>
            <a:pPr marL="0" indent="0">
              <a:buClr>
                <a:srgbClr val="007C80"/>
              </a:buClr>
              <a:buNone/>
            </a:pPr>
            <a:r>
              <a:rPr lang="sv-SE" b="1" dirty="0" smtClean="0">
                <a:solidFill>
                  <a:schemeClr val="tx1"/>
                </a:solidFill>
              </a:rPr>
              <a:t>Skapa lokala, regionala och nationella samverkansstrukturer:</a:t>
            </a:r>
          </a:p>
          <a:p>
            <a:pPr>
              <a:buClr>
                <a:srgbClr val="007C80"/>
              </a:buClr>
            </a:pPr>
            <a:endParaRPr lang="sv-SE" sz="2200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2200" dirty="0">
                <a:solidFill>
                  <a:schemeClr val="tx1"/>
                </a:solidFill>
              </a:rPr>
              <a:t>Den lokala verksamheten behöver ofta personella och </a:t>
            </a:r>
            <a:r>
              <a:rPr lang="sv-SE" sz="2200" dirty="0" smtClean="0">
                <a:solidFill>
                  <a:schemeClr val="tx1"/>
                </a:solidFill>
              </a:rPr>
              <a:t>ekonomiska resurser </a:t>
            </a:r>
            <a:r>
              <a:rPr lang="sv-SE" sz="2200" dirty="0">
                <a:solidFill>
                  <a:schemeClr val="tx1"/>
                </a:solidFill>
              </a:rPr>
              <a:t>från flera organisationer</a:t>
            </a:r>
            <a:r>
              <a:rPr lang="sv-SE" sz="2200" dirty="0" smtClean="0">
                <a:solidFill>
                  <a:schemeClr val="tx1"/>
                </a:solidFill>
              </a:rPr>
              <a:t>. Det behövs en plattform där verksamheten kan samordnas och följas upp. En uppgift för de lokala brottsförebyggande råden? 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2200" dirty="0" smtClean="0">
                <a:solidFill>
                  <a:schemeClr val="tx1"/>
                </a:solidFill>
              </a:rPr>
              <a:t>En </a:t>
            </a:r>
            <a:r>
              <a:rPr lang="sv-SE" sz="2200" dirty="0">
                <a:solidFill>
                  <a:schemeClr val="tx1"/>
                </a:solidFill>
              </a:rPr>
              <a:t>regional samverkan kan gynna tillgängligheten till rätt </a:t>
            </a:r>
            <a:r>
              <a:rPr lang="sv-SE" sz="2200" dirty="0" smtClean="0">
                <a:solidFill>
                  <a:schemeClr val="tx1"/>
                </a:solidFill>
              </a:rPr>
              <a:t>service och </a:t>
            </a:r>
            <a:r>
              <a:rPr lang="sv-SE" sz="2200" dirty="0">
                <a:solidFill>
                  <a:schemeClr val="tx1"/>
                </a:solidFill>
              </a:rPr>
              <a:t>vård. </a:t>
            </a:r>
            <a:r>
              <a:rPr lang="sv-SE" sz="2200" dirty="0" smtClean="0">
                <a:solidFill>
                  <a:schemeClr val="tx1"/>
                </a:solidFill>
              </a:rPr>
              <a:t>Speciellt </a:t>
            </a:r>
            <a:r>
              <a:rPr lang="sv-SE" sz="2200" dirty="0">
                <a:solidFill>
                  <a:schemeClr val="tx1"/>
                </a:solidFill>
              </a:rPr>
              <a:t>värdefullt för </a:t>
            </a:r>
            <a:r>
              <a:rPr lang="sv-SE" sz="2200" dirty="0" smtClean="0">
                <a:solidFill>
                  <a:schemeClr val="tx1"/>
                </a:solidFill>
              </a:rPr>
              <a:t>mindre kommuner. 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r>
              <a:rPr lang="sv-SE" sz="2200" dirty="0" smtClean="0">
                <a:solidFill>
                  <a:schemeClr val="tx1"/>
                </a:solidFill>
              </a:rPr>
              <a:t>Nationella samverkansstrukturer gynnar en likartad vård och service till klienter oavsett bostadsort. </a:t>
            </a:r>
          </a:p>
          <a:p>
            <a:pPr marL="342900" indent="-342900">
              <a:buClr>
                <a:srgbClr val="007C80"/>
              </a:buClr>
              <a:buFont typeface="Arial" pitchFamily="34" charset="0"/>
              <a:buChar char="•"/>
            </a:pPr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4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Workshopsarbetet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Syftet med dagen är att ni utifrån en gemensam analys ska kunna ta fram förslag på hur det återfallsförebyggande arbetet i era kommuner och ert län kan utvecklas. </a:t>
            </a:r>
          </a:p>
          <a:p>
            <a:endParaRPr lang="sv-SE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Varje workshop bygger vidare på </a:t>
            </a:r>
            <a:r>
              <a:rPr lang="sv-SE" sz="2800" dirty="0">
                <a:solidFill>
                  <a:schemeClr val="tx1"/>
                </a:solidFill>
              </a:rPr>
              <a:t>kunskaperna från föregående </a:t>
            </a:r>
            <a:r>
              <a:rPr lang="sv-SE" sz="2800" dirty="0" smtClean="0">
                <a:solidFill>
                  <a:schemeClr val="tx1"/>
                </a:solidFill>
              </a:rPr>
              <a:t>workshopspass, följ </a:t>
            </a:r>
            <a:r>
              <a:rPr lang="sv-SE" sz="2800" dirty="0" smtClean="0">
                <a:solidFill>
                  <a:schemeClr val="tx1"/>
                </a:solidFill>
              </a:rPr>
              <a:t>därför instruktionerna noggrant</a:t>
            </a:r>
            <a:r>
              <a:rPr lang="sv-SE" sz="2800" dirty="0" smtClean="0">
                <a:solidFill>
                  <a:schemeClr val="tx1"/>
                </a:solidFill>
              </a:rPr>
              <a:t>! </a:t>
            </a:r>
            <a:endParaRPr lang="sv-S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9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Workshopsarbetets delar: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sv-SE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solidFill>
                  <a:schemeClr val="tx1"/>
                </a:solidFill>
              </a:rPr>
              <a:t>Hur skapar vi ett </a:t>
            </a:r>
            <a:r>
              <a:rPr lang="sv-SE" sz="2800" i="1" dirty="0" smtClean="0">
                <a:solidFill>
                  <a:schemeClr val="tx1"/>
                </a:solidFill>
              </a:rPr>
              <a:t>effektivt </a:t>
            </a:r>
            <a:r>
              <a:rPr lang="sv-SE" sz="2800" dirty="0" smtClean="0">
                <a:solidFill>
                  <a:schemeClr val="tx1"/>
                </a:solidFill>
              </a:rPr>
              <a:t>återfallsförebyggande arbete och vilka åtgärder behöver utvecklas för att nå det?</a:t>
            </a:r>
          </a:p>
          <a:p>
            <a:pPr marL="514350" indent="-514350">
              <a:buFont typeface="+mj-lt"/>
              <a:buAutoNum type="arabicPeriod"/>
            </a:pPr>
            <a:endParaRPr lang="sv-SE" sz="2800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solidFill>
                  <a:schemeClr val="tx1"/>
                </a:solidFill>
              </a:rPr>
              <a:t>Analys av identifierade utvecklingsområden, varför uppstår problemen och vad behöver ske för att förbättra området?</a:t>
            </a:r>
          </a:p>
          <a:p>
            <a:pPr marL="514350" indent="-514350">
              <a:buFont typeface="+mj-lt"/>
              <a:buAutoNum type="arabicPeriod"/>
            </a:pPr>
            <a:endParaRPr lang="sv-SE" sz="28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solidFill>
                  <a:schemeClr val="tx1"/>
                </a:solidFill>
              </a:rPr>
              <a:t>Ta fram konkreta förslag på hur vi var och en och tillsammans kan förbättra arbetet.</a:t>
            </a:r>
          </a:p>
          <a:p>
            <a:endParaRPr lang="sv-S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3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>
                <a:latin typeface="AkzidenzGroteskBQ-LightOsF" pitchFamily="50" charset="0"/>
              </a:rPr>
              <a:t>Viktiga områden att analysera:</a:t>
            </a:r>
            <a:endParaRPr lang="sv-SE" b="1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Boendet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Vård (missbruk, psykiatri/terapi)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Sysselsättning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Ekonomi (försörjning, skuldsanering)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Socialt stöd  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Förstärkt tillsyn/övervakning. </a:t>
            </a:r>
          </a:p>
          <a:p>
            <a:endParaRPr lang="sv-S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>Återfall i brott – inom tre år:</a:t>
            </a:r>
            <a:br>
              <a:rPr lang="sv-SE" dirty="0" smtClean="0">
                <a:latin typeface="AkzidenzGroteskBQ-LightOsF" pitchFamily="50" charset="0"/>
              </a:rPr>
            </a:br>
            <a:r>
              <a:rPr lang="sv-SE" dirty="0" smtClean="0">
                <a:latin typeface="AkzidenzGroteskBQ-LightOsF" pitchFamily="50" charset="0"/>
              </a:rPr>
              <a:t>klienter </a:t>
            </a:r>
            <a:r>
              <a:rPr lang="sv-SE" dirty="0">
                <a:latin typeface="AkzidenzGroteskBQ-LightOsF" pitchFamily="50" charset="0"/>
              </a:rPr>
              <a:t>folkbokförda </a:t>
            </a:r>
            <a:r>
              <a:rPr lang="sv-SE" dirty="0" smtClean="0">
                <a:latin typeface="AkzidenzGroteskBQ-LightOsF" pitchFamily="50" charset="0"/>
              </a:rPr>
              <a:t>i </a:t>
            </a:r>
            <a:r>
              <a:rPr lang="sv-SE" dirty="0">
                <a:latin typeface="AkzidenzGroteskBQ-LightOsF" pitchFamily="50" charset="0"/>
              </a:rPr>
              <a:t>X</a:t>
            </a:r>
            <a:r>
              <a:rPr lang="sv-SE" dirty="0" smtClean="0">
                <a:latin typeface="AkzidenzGroteskBQ-LightOsF" pitchFamily="50" charset="0"/>
              </a:rPr>
              <a:t> län</a:t>
            </a: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v-SE" sz="28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tx1"/>
                </a:solidFill>
              </a:rPr>
              <a:t>Återfallsstatistik finns att beställa från Brå</a:t>
            </a:r>
          </a:p>
          <a:p>
            <a:endParaRPr lang="sv-SE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b="1" dirty="0" smtClean="0">
                <a:solidFill>
                  <a:schemeClr val="tx1"/>
                </a:solidFill>
              </a:rPr>
              <a:t>Efter fängelse:</a:t>
            </a:r>
          </a:p>
          <a:p>
            <a:pPr marL="0" indent="0">
              <a:buNone/>
            </a:pPr>
            <a:r>
              <a:rPr lang="sv-SE" sz="2800" dirty="0">
                <a:solidFill>
                  <a:schemeClr val="tx1"/>
                </a:solidFill>
              </a:rPr>
              <a:t>x</a:t>
            </a:r>
            <a:r>
              <a:rPr lang="sv-SE" sz="2800" dirty="0" smtClean="0">
                <a:solidFill>
                  <a:schemeClr val="tx1"/>
                </a:solidFill>
              </a:rPr>
              <a:t> län: x % (riket</a:t>
            </a:r>
            <a:r>
              <a:rPr lang="sv-SE" sz="2800" dirty="0">
                <a:solidFill>
                  <a:schemeClr val="tx1"/>
                </a:solidFill>
              </a:rPr>
              <a:t>: </a:t>
            </a:r>
            <a:r>
              <a:rPr lang="sv-SE" sz="2800" dirty="0" smtClean="0">
                <a:solidFill>
                  <a:schemeClr val="tx1"/>
                </a:solidFill>
              </a:rPr>
              <a:t>x %)</a:t>
            </a:r>
            <a:endParaRPr lang="sv-S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(x % </a:t>
            </a:r>
            <a:r>
              <a:rPr lang="sv-SE" sz="2800" dirty="0">
                <a:solidFill>
                  <a:schemeClr val="tx1"/>
                </a:solidFill>
              </a:rPr>
              <a:t>frekventa </a:t>
            </a:r>
            <a:r>
              <a:rPr lang="sv-SE" sz="2800" dirty="0" smtClean="0">
                <a:solidFill>
                  <a:schemeClr val="tx1"/>
                </a:solidFill>
              </a:rPr>
              <a:t>personer som återfaller </a:t>
            </a:r>
            <a:r>
              <a:rPr lang="sv-SE" sz="2800" smtClean="0">
                <a:solidFill>
                  <a:schemeClr val="tx1"/>
                </a:solidFill>
              </a:rPr>
              <a:t>i brott </a:t>
            </a:r>
            <a:r>
              <a:rPr lang="sv-SE" sz="2800" dirty="0" smtClean="0">
                <a:solidFill>
                  <a:schemeClr val="tx1"/>
                </a:solidFill>
              </a:rPr>
              <a:t>- mer </a:t>
            </a:r>
            <a:r>
              <a:rPr lang="sv-SE" sz="2800" dirty="0">
                <a:solidFill>
                  <a:schemeClr val="tx1"/>
                </a:solidFill>
              </a:rPr>
              <a:t>än 8 ggr)</a:t>
            </a:r>
          </a:p>
          <a:p>
            <a:endParaRPr lang="sv-S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b="1" dirty="0" smtClean="0">
                <a:solidFill>
                  <a:schemeClr val="tx1"/>
                </a:solidFill>
              </a:rPr>
              <a:t>Efter frivårdspåföljd:</a:t>
            </a:r>
          </a:p>
          <a:p>
            <a:pPr marL="0" indent="0">
              <a:buNone/>
            </a:pPr>
            <a:r>
              <a:rPr lang="sv-SE" sz="2800" dirty="0">
                <a:solidFill>
                  <a:schemeClr val="tx1"/>
                </a:solidFill>
              </a:rPr>
              <a:t>x</a:t>
            </a:r>
            <a:r>
              <a:rPr lang="sv-SE" sz="2800" dirty="0" smtClean="0">
                <a:solidFill>
                  <a:schemeClr val="tx1"/>
                </a:solidFill>
              </a:rPr>
              <a:t> län: x % (riket: x %)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 </a:t>
            </a:r>
            <a:endParaRPr lang="sv-S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2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Avgång från anstalt år </a:t>
            </a:r>
            <a:r>
              <a:rPr lang="sv-SE" dirty="0">
                <a:latin typeface="AkzidenzGroteskBQ-LightOsF" pitchFamily="50" charset="0"/>
              </a:rPr>
              <a:t>X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i="1" dirty="0" smtClean="0">
                <a:solidFill>
                  <a:schemeClr val="tx1"/>
                </a:solidFill>
              </a:rPr>
              <a:t>Skriv </a:t>
            </a:r>
            <a:r>
              <a:rPr lang="sv-SE" sz="3200" i="1" dirty="0">
                <a:solidFill>
                  <a:schemeClr val="tx1"/>
                </a:solidFill>
              </a:rPr>
              <a:t>kommuner och antal personer här</a:t>
            </a:r>
            <a:r>
              <a:rPr lang="sv-SE" sz="3200" i="1" dirty="0" smtClean="0">
                <a:solidFill>
                  <a:schemeClr val="tx1"/>
                </a:solidFill>
              </a:rPr>
              <a:t>.</a:t>
            </a:r>
            <a:r>
              <a:rPr lang="sv-SE" sz="3200" i="1" dirty="0">
                <a:solidFill>
                  <a:schemeClr val="tx1"/>
                </a:solidFill>
              </a:rPr>
              <a:t> </a:t>
            </a:r>
            <a:endParaRPr lang="sv-SE" sz="3200" i="1" dirty="0" smtClean="0">
              <a:solidFill>
                <a:schemeClr val="tx1"/>
              </a:solidFill>
            </a:endParaRPr>
          </a:p>
          <a:p>
            <a:endParaRPr lang="sv-SE" sz="32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3200" i="1" dirty="0" smtClean="0">
                <a:solidFill>
                  <a:schemeClr val="tx1"/>
                </a:solidFill>
              </a:rPr>
              <a:t>(Information </a:t>
            </a:r>
            <a:r>
              <a:rPr lang="sv-SE" sz="3200" i="1" dirty="0">
                <a:solidFill>
                  <a:schemeClr val="tx1"/>
                </a:solidFill>
              </a:rPr>
              <a:t>om avgång finns på Kriminalvårdens </a:t>
            </a:r>
            <a:r>
              <a:rPr lang="sv-SE" sz="3200" i="1" dirty="0" smtClean="0">
                <a:solidFill>
                  <a:schemeClr val="tx1"/>
                </a:solidFill>
              </a:rPr>
              <a:t>huvudkontor.) </a:t>
            </a:r>
            <a:endParaRPr lang="sv-SE" sz="3200" i="1" dirty="0">
              <a:solidFill>
                <a:schemeClr val="tx1"/>
              </a:solidFill>
            </a:endParaRPr>
          </a:p>
          <a:p>
            <a:endParaRPr lang="sv-SE" sz="3200" i="1" dirty="0">
              <a:solidFill>
                <a:schemeClr val="tx1"/>
              </a:solidFill>
            </a:endParaRPr>
          </a:p>
          <a:p>
            <a:endParaRPr lang="sv-SE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Q-LightOsF" pitchFamily="50" charset="0"/>
              </a:rPr>
              <a:t>Avslutad </a:t>
            </a:r>
            <a:r>
              <a:rPr lang="sv-SE" dirty="0">
                <a:latin typeface="AkzidenzGroteskBQ-LightOsF" pitchFamily="50" charset="0"/>
              </a:rPr>
              <a:t>f</a:t>
            </a:r>
            <a:r>
              <a:rPr lang="sv-SE" dirty="0" smtClean="0">
                <a:latin typeface="AkzidenzGroteskBQ-LightOsF" pitchFamily="50" charset="0"/>
              </a:rPr>
              <a:t>rivårdspåföljd år </a:t>
            </a:r>
            <a:r>
              <a:rPr lang="sv-SE" dirty="0">
                <a:latin typeface="AkzidenzGroteskBQ-LightOsF" pitchFamily="50" charset="0"/>
              </a:rPr>
              <a:t>X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sz="3200" b="1" dirty="0" smtClean="0">
                <a:solidFill>
                  <a:schemeClr val="tx1"/>
                </a:solidFill>
              </a:rPr>
              <a:t>Skyddstillsyn med övervakning:</a:t>
            </a:r>
          </a:p>
          <a:p>
            <a:pPr marL="0" lvl="0" indent="0">
              <a:buNone/>
            </a:pPr>
            <a:r>
              <a:rPr lang="sv-SE" sz="3200" i="1" dirty="0" smtClean="0">
                <a:solidFill>
                  <a:prstClr val="black"/>
                </a:solidFill>
              </a:rPr>
              <a:t>Skriv </a:t>
            </a:r>
            <a:r>
              <a:rPr lang="sv-SE" sz="3200" i="1" dirty="0">
                <a:solidFill>
                  <a:prstClr val="black"/>
                </a:solidFill>
              </a:rPr>
              <a:t>kommuner och antal personer här.</a:t>
            </a:r>
          </a:p>
          <a:p>
            <a:pPr lvl="0"/>
            <a:endParaRPr lang="sv-SE" sz="32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3200" i="1" dirty="0" smtClean="0">
                <a:solidFill>
                  <a:prstClr val="black"/>
                </a:solidFill>
              </a:rPr>
              <a:t>(Information </a:t>
            </a:r>
            <a:r>
              <a:rPr lang="sv-SE" sz="3200" i="1" dirty="0">
                <a:solidFill>
                  <a:prstClr val="black"/>
                </a:solidFill>
              </a:rPr>
              <a:t>om </a:t>
            </a:r>
            <a:r>
              <a:rPr lang="sv-SE" sz="3200" i="1" dirty="0" smtClean="0">
                <a:solidFill>
                  <a:prstClr val="black"/>
                </a:solidFill>
              </a:rPr>
              <a:t>avslutad frivård </a:t>
            </a:r>
            <a:r>
              <a:rPr lang="sv-SE" sz="3200" i="1" dirty="0">
                <a:solidFill>
                  <a:prstClr val="black"/>
                </a:solidFill>
              </a:rPr>
              <a:t>finns på Kriminalvårdens huvudkontor</a:t>
            </a:r>
            <a:r>
              <a:rPr lang="sv-SE" sz="3200" i="1" dirty="0" smtClean="0">
                <a:solidFill>
                  <a:prstClr val="black"/>
                </a:solidFill>
              </a:rPr>
              <a:t>.)</a:t>
            </a:r>
            <a:endParaRPr lang="sv-SE" sz="3200" i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5100" b="1" dirty="0" smtClean="0">
                <a:solidFill>
                  <a:schemeClr val="tx1"/>
                </a:solidFill>
              </a:rPr>
              <a:t>	</a:t>
            </a:r>
            <a:r>
              <a:rPr lang="sv-SE" sz="4500" b="1" dirty="0" smtClean="0">
                <a:solidFill>
                  <a:schemeClr val="tx1"/>
                </a:solidFill>
              </a:rPr>
              <a:t>		</a:t>
            </a:r>
            <a:endParaRPr lang="sv-SE" sz="4500" b="1" dirty="0">
              <a:solidFill>
                <a:schemeClr val="tx1"/>
              </a:solidFill>
            </a:endParaRPr>
          </a:p>
          <a:p>
            <a:endParaRPr lang="sv-SE" sz="45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 smtClean="0">
                <a:latin typeface="AkzidenzGroteskBQ-LightOsF" pitchFamily="50" charset="0"/>
              </a:rPr>
              <a:t>Individens behov?</a:t>
            </a:r>
            <a:r>
              <a:rPr lang="sv-SE" dirty="0" smtClean="0">
                <a:latin typeface="AkzidenzGroteskBQ-LightOsF" pitchFamily="50" charset="0"/>
              </a:rPr>
              <a:t/>
            </a:r>
            <a:br>
              <a:rPr lang="sv-SE" dirty="0" smtClean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</a:rPr>
              <a:t>Individernas behov är ofta mycket omfattande och insatserna </a:t>
            </a:r>
            <a:r>
              <a:rPr lang="sv-SE" sz="2400" dirty="0" smtClean="0">
                <a:solidFill>
                  <a:schemeClr val="tx1"/>
                </a:solidFill>
              </a:rPr>
              <a:t>behöver bland </a:t>
            </a:r>
            <a:r>
              <a:rPr lang="sv-SE" sz="2400" dirty="0">
                <a:solidFill>
                  <a:schemeClr val="tx1"/>
                </a:solidFill>
              </a:rPr>
              <a:t>annat </a:t>
            </a:r>
            <a:r>
              <a:rPr lang="sv-SE" sz="2400" dirty="0" smtClean="0">
                <a:solidFill>
                  <a:schemeClr val="tx1"/>
                </a:solidFill>
              </a:rPr>
              <a:t>inkludera:</a:t>
            </a:r>
          </a:p>
          <a:p>
            <a:endParaRPr lang="sv-SE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chemeClr val="tx1"/>
                </a:solidFill>
              </a:rPr>
              <a:t>v</a:t>
            </a:r>
            <a:r>
              <a:rPr lang="sv-SE" sz="2400" dirty="0" smtClean="0">
                <a:solidFill>
                  <a:schemeClr val="tx1"/>
                </a:solidFill>
              </a:rPr>
              <a:t>ård </a:t>
            </a:r>
            <a:r>
              <a:rPr lang="sv-SE" sz="2400" dirty="0">
                <a:solidFill>
                  <a:schemeClr val="tx1"/>
                </a:solidFill>
              </a:rPr>
              <a:t>(speciellt missbruks- och psykiatrivård</a:t>
            </a:r>
            <a:r>
              <a:rPr lang="sv-SE" sz="2400" dirty="0" smtClean="0">
                <a:solidFill>
                  <a:schemeClr val="tx1"/>
                </a:solidFill>
              </a:rPr>
              <a:t>), boende</a:t>
            </a:r>
            <a:r>
              <a:rPr lang="sv-SE" sz="2400" dirty="0">
                <a:solidFill>
                  <a:schemeClr val="tx1"/>
                </a:solidFill>
              </a:rPr>
              <a:t>, försörjningsstöd, utbildning, </a:t>
            </a:r>
            <a:r>
              <a:rPr lang="sv-SE" sz="2400" dirty="0" smtClean="0">
                <a:solidFill>
                  <a:schemeClr val="tx1"/>
                </a:solidFill>
              </a:rPr>
              <a:t>arbetsmarknadsinsatser </a:t>
            </a:r>
            <a:r>
              <a:rPr lang="sv-SE" sz="2400" dirty="0" smtClean="0"/>
              <a:t>o</a:t>
            </a:r>
            <a:r>
              <a:rPr lang="sv-SE" sz="2400" dirty="0" smtClean="0">
                <a:solidFill>
                  <a:schemeClr val="tx1"/>
                </a:solidFill>
              </a:rPr>
              <a:t>ch </a:t>
            </a:r>
            <a:r>
              <a:rPr lang="sv-SE" sz="2400" dirty="0">
                <a:solidFill>
                  <a:schemeClr val="tx1"/>
                </a:solidFill>
              </a:rPr>
              <a:t>skuldsanering.</a:t>
            </a: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5890796" y="4018003"/>
            <a:ext cx="2078379" cy="1825818"/>
            <a:chOff x="1824" y="633"/>
            <a:chExt cx="2834" cy="2849"/>
          </a:xfrm>
        </p:grpSpPr>
        <p:sp>
          <p:nvSpPr>
            <p:cNvPr id="10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1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2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  <p:sp>
          <p:nvSpPr>
            <p:cNvPr id="13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2472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latin typeface="AkzidenzGroteskBE-Regular"/>
              </a:rPr>
              <a:t>Ett uppdrag för oss alla? </a:t>
            </a:r>
            <a:endParaRPr lang="sv-SE" dirty="0">
              <a:latin typeface="AkzidenzGroteskBE-Regular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i="1" dirty="0" smtClean="0">
                <a:solidFill>
                  <a:srgbClr val="FF0000"/>
                </a:solidFill>
              </a:rPr>
              <a:t>(Håll denna bild uppdaterad. Om något nytt relevant uppdrag kommit, byt då till det.)</a:t>
            </a:r>
          </a:p>
          <a:p>
            <a:endParaRPr lang="sv-SE" sz="2400" i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i="1" dirty="0" smtClean="0">
                <a:solidFill>
                  <a:schemeClr val="tx1"/>
                </a:solidFill>
              </a:rPr>
              <a:t>”Samverkan mellan </a:t>
            </a:r>
            <a:r>
              <a:rPr lang="sv-SE" sz="2800" i="1" dirty="0">
                <a:solidFill>
                  <a:schemeClr val="tx1"/>
                </a:solidFill>
              </a:rPr>
              <a:t>Kriminalvården och andra myndigheter, </a:t>
            </a:r>
            <a:r>
              <a:rPr lang="sv-SE" sz="2800" i="1" dirty="0" smtClean="0">
                <a:solidFill>
                  <a:schemeClr val="tx1"/>
                </a:solidFill>
              </a:rPr>
              <a:t>organisationer </a:t>
            </a:r>
            <a:r>
              <a:rPr lang="sv-SE" sz="2800" i="1" dirty="0">
                <a:solidFill>
                  <a:schemeClr val="tx1"/>
                </a:solidFill>
              </a:rPr>
              <a:t>i den ideella sektorn, näringsliv </a:t>
            </a:r>
            <a:r>
              <a:rPr lang="sv-SE" sz="2800" i="1" dirty="0" smtClean="0">
                <a:solidFill>
                  <a:schemeClr val="tx1"/>
                </a:solidFill>
              </a:rPr>
              <a:t>och andra </a:t>
            </a:r>
            <a:r>
              <a:rPr lang="sv-SE" sz="2800" i="1" dirty="0">
                <a:solidFill>
                  <a:schemeClr val="tx1"/>
                </a:solidFill>
              </a:rPr>
              <a:t>aktörer i det omgivande samhället </a:t>
            </a:r>
            <a:r>
              <a:rPr lang="sv-SE" sz="2800" i="1" dirty="0" smtClean="0">
                <a:solidFill>
                  <a:schemeClr val="tx1"/>
                </a:solidFill>
              </a:rPr>
              <a:t>såväl regionalt </a:t>
            </a:r>
            <a:r>
              <a:rPr lang="sv-SE" sz="2800" i="1" dirty="0">
                <a:solidFill>
                  <a:schemeClr val="tx1"/>
                </a:solidFill>
              </a:rPr>
              <a:t>som kommunalt </a:t>
            </a:r>
            <a:r>
              <a:rPr lang="sv-SE" sz="2800" i="1" dirty="0" smtClean="0">
                <a:solidFill>
                  <a:schemeClr val="tx1"/>
                </a:solidFill>
              </a:rPr>
              <a:t>är </a:t>
            </a:r>
            <a:r>
              <a:rPr lang="sv-SE" sz="2800" i="1" dirty="0">
                <a:solidFill>
                  <a:schemeClr val="tx1"/>
                </a:solidFill>
              </a:rPr>
              <a:t>en förutsättning </a:t>
            </a:r>
            <a:r>
              <a:rPr lang="sv-SE" sz="2800" i="1" dirty="0" smtClean="0">
                <a:solidFill>
                  <a:schemeClr val="tx1"/>
                </a:solidFill>
              </a:rPr>
              <a:t>för ett </a:t>
            </a:r>
            <a:r>
              <a:rPr lang="sv-SE" sz="2800" i="1" dirty="0">
                <a:solidFill>
                  <a:schemeClr val="tx1"/>
                </a:solidFill>
              </a:rPr>
              <a:t>framgångsrikt återfallsförebyggande </a:t>
            </a:r>
            <a:r>
              <a:rPr lang="sv-SE" sz="2800" i="1" dirty="0" smtClean="0">
                <a:solidFill>
                  <a:schemeClr val="tx1"/>
                </a:solidFill>
              </a:rPr>
              <a:t>arbete.” </a:t>
            </a:r>
          </a:p>
          <a:p>
            <a:endParaRPr lang="sv-SE" sz="2400" b="1" i="1" dirty="0"/>
          </a:p>
          <a:p>
            <a:pPr marL="0" indent="0">
              <a:buNone/>
            </a:pPr>
            <a:r>
              <a:rPr lang="sv-SE" sz="2400" b="1" i="1" dirty="0" smtClean="0"/>
              <a:t>Budgetpropositionen 2014</a:t>
            </a:r>
            <a:endParaRPr lang="sv-SE" sz="2400" i="1" dirty="0"/>
          </a:p>
          <a:p>
            <a:endParaRPr lang="sv-SE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6028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/>
            </a:r>
            <a:br>
              <a:rPr lang="sv-SE" dirty="0" smtClean="0">
                <a:latin typeface="AkzidenzGroteskBQ-LightOsF" pitchFamily="50" charset="0"/>
              </a:rPr>
            </a:br>
            <a:r>
              <a:rPr lang="sv-SE" dirty="0" smtClean="0">
                <a:latin typeface="AkzidenzGroteskBQ-LightOsF" pitchFamily="50" charset="0"/>
              </a:rPr>
              <a:t>Regelverk som inkluderar</a:t>
            </a:r>
            <a:r>
              <a:rPr lang="sv-SE" dirty="0">
                <a:latin typeface="AkzidenzGroteskBQ-LightOsF" pitchFamily="50" charset="0"/>
              </a:rPr>
              <a:t/>
            </a:r>
            <a:br>
              <a:rPr lang="sv-SE" dirty="0">
                <a:latin typeface="AkzidenzGroteskBQ-LightOsF" pitchFamily="50" charset="0"/>
              </a:rPr>
            </a:br>
            <a:r>
              <a:rPr lang="sv-SE" dirty="0">
                <a:latin typeface="AkzidenzGroteskBQ-LightOsF" pitchFamily="50" charset="0"/>
              </a:rPr>
              <a:t>Kriminalvården i samverkan</a:t>
            </a:r>
            <a:br>
              <a:rPr lang="sv-SE" dirty="0">
                <a:latin typeface="AkzidenzGroteskBQ-LightOsF" pitchFamily="50" charset="0"/>
              </a:rPr>
            </a:br>
            <a:endParaRPr lang="sv-SE" dirty="0">
              <a:latin typeface="AkzidenzGroteskBQ-LightOsF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sv-SE" sz="800" dirty="0" smtClean="0">
              <a:latin typeface="AkzidenzGroteskBE-Regular"/>
            </a:endParaRPr>
          </a:p>
          <a:p>
            <a:r>
              <a:rPr lang="sv-SE" sz="3400" b="1" dirty="0" smtClean="0">
                <a:solidFill>
                  <a:schemeClr val="tx1"/>
                </a:solidFill>
              </a:rPr>
              <a:t>6 </a:t>
            </a:r>
            <a:r>
              <a:rPr lang="sv-SE" sz="3400" b="1" dirty="0">
                <a:solidFill>
                  <a:schemeClr val="tx1"/>
                </a:solidFill>
              </a:rPr>
              <a:t>§ i förvaltningslagen (1986:223</a:t>
            </a:r>
            <a:r>
              <a:rPr lang="sv-SE" sz="3400" b="1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buNone/>
            </a:pPr>
            <a:r>
              <a:rPr lang="sv-SE" sz="3400" dirty="0" smtClean="0">
                <a:solidFill>
                  <a:schemeClr val="tx1"/>
                </a:solidFill>
              </a:rPr>
              <a:t>(Myndigheter ska lämna </a:t>
            </a:r>
            <a:r>
              <a:rPr lang="sv-SE" sz="3400" dirty="0">
                <a:solidFill>
                  <a:schemeClr val="tx1"/>
                </a:solidFill>
              </a:rPr>
              <a:t>andra myndigheter hjälp inom ramen för den </a:t>
            </a:r>
            <a:r>
              <a:rPr lang="sv-SE" sz="3400" dirty="0" smtClean="0">
                <a:solidFill>
                  <a:schemeClr val="tx1"/>
                </a:solidFill>
              </a:rPr>
              <a:t>egna verksamheten)</a:t>
            </a:r>
          </a:p>
          <a:p>
            <a:endParaRPr lang="sv-SE" sz="3400" dirty="0">
              <a:solidFill>
                <a:schemeClr val="tx1"/>
              </a:solidFill>
            </a:endParaRPr>
          </a:p>
          <a:p>
            <a:r>
              <a:rPr lang="sv-SE" sz="3400" b="1" dirty="0" smtClean="0">
                <a:solidFill>
                  <a:schemeClr val="tx1"/>
                </a:solidFill>
              </a:rPr>
              <a:t>Fängelseförordningen (2010:2010) </a:t>
            </a:r>
          </a:p>
          <a:p>
            <a:pPr marL="0" indent="0">
              <a:buNone/>
            </a:pPr>
            <a:r>
              <a:rPr lang="sv-SE" sz="3400" dirty="0" smtClean="0">
                <a:solidFill>
                  <a:schemeClr val="tx1"/>
                </a:solidFill>
              </a:rPr>
              <a:t>(Kriminalvården ska samverka </a:t>
            </a:r>
            <a:r>
              <a:rPr lang="sv-SE" sz="3400" dirty="0">
                <a:solidFill>
                  <a:schemeClr val="tx1"/>
                </a:solidFill>
              </a:rPr>
              <a:t>med socialnämnden, </a:t>
            </a:r>
            <a:r>
              <a:rPr lang="sv-SE" sz="3400" dirty="0" smtClean="0">
                <a:solidFill>
                  <a:schemeClr val="tx1"/>
                </a:solidFill>
              </a:rPr>
              <a:t>hälso- och sjukvården</a:t>
            </a:r>
            <a:r>
              <a:rPr lang="sv-SE" sz="3400" dirty="0">
                <a:solidFill>
                  <a:schemeClr val="tx1"/>
                </a:solidFill>
              </a:rPr>
              <a:t>, Arbetsförmedlingen och </a:t>
            </a:r>
            <a:r>
              <a:rPr lang="sv-SE" sz="3400" dirty="0" smtClean="0">
                <a:solidFill>
                  <a:schemeClr val="tx1"/>
                </a:solidFill>
              </a:rPr>
              <a:t>Försäkringskassan.)</a:t>
            </a:r>
          </a:p>
          <a:p>
            <a:endParaRPr lang="sv-SE" sz="3400" dirty="0">
              <a:solidFill>
                <a:schemeClr val="tx1"/>
              </a:solidFill>
            </a:endParaRPr>
          </a:p>
          <a:p>
            <a:r>
              <a:rPr lang="sv-SE" sz="3400" b="1" dirty="0" smtClean="0">
                <a:solidFill>
                  <a:schemeClr val="tx1"/>
                </a:solidFill>
              </a:rPr>
              <a:t>2 </a:t>
            </a:r>
            <a:r>
              <a:rPr lang="sv-SE" sz="3400" b="1" dirty="0">
                <a:solidFill>
                  <a:schemeClr val="tx1"/>
                </a:solidFill>
              </a:rPr>
              <a:t>kap. 5 § </a:t>
            </a:r>
            <a:r>
              <a:rPr lang="sv-SE" sz="3400" b="1" dirty="0" smtClean="0">
                <a:solidFill>
                  <a:schemeClr val="tx1"/>
                </a:solidFill>
              </a:rPr>
              <a:t>socialtjänstlagen </a:t>
            </a:r>
          </a:p>
          <a:p>
            <a:pPr marL="0" indent="0">
              <a:buNone/>
            </a:pPr>
            <a:r>
              <a:rPr lang="sv-SE" sz="3400" dirty="0" smtClean="0">
                <a:solidFill>
                  <a:schemeClr val="tx1"/>
                </a:solidFill>
              </a:rPr>
              <a:t>(</a:t>
            </a:r>
            <a:r>
              <a:rPr lang="sv-SE" sz="3400" dirty="0">
                <a:solidFill>
                  <a:schemeClr val="tx1"/>
                </a:solidFill>
              </a:rPr>
              <a:t>H</a:t>
            </a:r>
            <a:r>
              <a:rPr lang="sv-SE" sz="3400" dirty="0" smtClean="0">
                <a:solidFill>
                  <a:schemeClr val="tx1"/>
                </a:solidFill>
              </a:rPr>
              <a:t>emortskommun ansvarar för att ge </a:t>
            </a:r>
            <a:r>
              <a:rPr lang="sv-SE" sz="3400" dirty="0">
                <a:solidFill>
                  <a:schemeClr val="tx1"/>
                </a:solidFill>
              </a:rPr>
              <a:t>stöd och hjälp för personer som befinner sig </a:t>
            </a:r>
            <a:r>
              <a:rPr lang="sv-SE" sz="3400" dirty="0" smtClean="0">
                <a:solidFill>
                  <a:schemeClr val="tx1"/>
                </a:solidFill>
              </a:rPr>
              <a:t>under kriminalvård </a:t>
            </a:r>
            <a:r>
              <a:rPr lang="sv-SE" sz="3400" dirty="0">
                <a:solidFill>
                  <a:schemeClr val="tx1"/>
                </a:solidFill>
              </a:rPr>
              <a:t>i </a:t>
            </a:r>
            <a:r>
              <a:rPr lang="sv-SE" sz="3400" dirty="0" smtClean="0">
                <a:solidFill>
                  <a:schemeClr val="tx1"/>
                </a:solidFill>
              </a:rPr>
              <a:t>anstalt.) </a:t>
            </a:r>
          </a:p>
          <a:p>
            <a:endParaRPr lang="sv-SE" sz="3400" b="1" dirty="0">
              <a:solidFill>
                <a:schemeClr val="tx1"/>
              </a:solidFill>
            </a:endParaRPr>
          </a:p>
          <a:p>
            <a:r>
              <a:rPr lang="sv-SE" sz="3400" b="1" dirty="0" smtClean="0">
                <a:solidFill>
                  <a:schemeClr val="tx1"/>
                </a:solidFill>
              </a:rPr>
              <a:t>3 </a:t>
            </a:r>
            <a:r>
              <a:rPr lang="sv-SE" sz="3400" b="1" dirty="0">
                <a:solidFill>
                  <a:schemeClr val="tx1"/>
                </a:solidFill>
              </a:rPr>
              <a:t>kap. 5 § </a:t>
            </a:r>
            <a:r>
              <a:rPr lang="sv-SE" sz="3400" b="1" dirty="0" smtClean="0">
                <a:solidFill>
                  <a:schemeClr val="tx1"/>
                </a:solidFill>
              </a:rPr>
              <a:t>socialtjänstlagen</a:t>
            </a:r>
          </a:p>
          <a:p>
            <a:pPr marL="0" indent="0">
              <a:buNone/>
            </a:pPr>
            <a:r>
              <a:rPr lang="sv-SE" sz="3400" dirty="0" smtClean="0">
                <a:solidFill>
                  <a:schemeClr val="tx1"/>
                </a:solidFill>
              </a:rPr>
              <a:t>(samverka med andra organisationer utifrån klientens behov)</a:t>
            </a:r>
          </a:p>
        </p:txBody>
      </p:sp>
    </p:spTree>
    <p:extLst>
      <p:ext uri="{BB962C8B-B14F-4D97-AF65-F5344CB8AC3E}">
        <p14:creationId xmlns:p14="http://schemas.microsoft.com/office/powerpoint/2010/main" val="163259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latin typeface="AkzidenzGroteskBQ-LightOsF" pitchFamily="50" charset="0"/>
              </a:rPr>
              <a:t/>
            </a:r>
            <a:br>
              <a:rPr lang="sv-SE" dirty="0" smtClean="0">
                <a:latin typeface="AkzidenzGroteskBQ-LightOsF" pitchFamily="50" charset="0"/>
              </a:rPr>
            </a:br>
            <a:r>
              <a:rPr lang="sv-SE" dirty="0">
                <a:latin typeface="AkzidenzGroteskBQ-LightOsF" pitchFamily="50" charset="0"/>
              </a:rPr>
              <a:t/>
            </a:r>
            <a:br>
              <a:rPr lang="sv-SE" dirty="0">
                <a:latin typeface="AkzidenzGroteskBQ-LightOsF" pitchFamily="50" charset="0"/>
              </a:rPr>
            </a:br>
            <a:r>
              <a:rPr lang="sv-SE" dirty="0" smtClean="0">
                <a:latin typeface="AkzidenzGroteskBQ-LightOsF" pitchFamily="50" charset="0"/>
              </a:rPr>
              <a:t>Regelverk som </a:t>
            </a:r>
            <a:r>
              <a:rPr lang="sv-SE" dirty="0">
                <a:latin typeface="AkzidenzGroteskBQ-LightOsF" pitchFamily="50" charset="0"/>
              </a:rPr>
              <a:t>är relevanta för </a:t>
            </a:r>
            <a:r>
              <a:rPr lang="sv-SE" dirty="0" smtClean="0">
                <a:latin typeface="AkzidenzGroteskBQ-LightOsF" pitchFamily="50" charset="0"/>
              </a:rPr>
              <a:t>kriminalvårdens klienter</a:t>
            </a:r>
            <a:r>
              <a:rPr lang="sv-SE" dirty="0">
                <a:latin typeface="AkzidenzGroteskBQ-LightOsF" pitchFamily="50" charset="0"/>
              </a:rPr>
              <a:t/>
            </a:r>
            <a:br>
              <a:rPr lang="sv-SE" dirty="0">
                <a:latin typeface="AkzidenzGroteskBQ-LightOsF" pitchFamily="50" charset="0"/>
              </a:rPr>
            </a:br>
            <a:r>
              <a:rPr lang="sv-SE" dirty="0">
                <a:latin typeface="AkzidenzGroteskBQ-Light" pitchFamily="50" charset="0"/>
              </a:rPr>
              <a:t/>
            </a:r>
            <a:br>
              <a:rPr lang="sv-SE" dirty="0">
                <a:latin typeface="AkzidenzGroteskBQ-Light" pitchFamily="50" charset="0"/>
              </a:rPr>
            </a:br>
            <a:endParaRPr lang="sv-SE" dirty="0">
              <a:latin typeface="AkzidenzGroteskBQ-Light" pitchFamily="50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800" b="1" dirty="0" smtClean="0">
              <a:latin typeface="AkzidenzGroteskBE-Regular"/>
            </a:endParaRPr>
          </a:p>
          <a:p>
            <a:r>
              <a:rPr lang="sv-SE" sz="2800" b="1" dirty="0" smtClean="0">
                <a:solidFill>
                  <a:schemeClr val="tx1"/>
                </a:solidFill>
              </a:rPr>
              <a:t>Lagen </a:t>
            </a:r>
            <a:r>
              <a:rPr lang="sv-SE" sz="2800" b="1" dirty="0">
                <a:solidFill>
                  <a:schemeClr val="tx1"/>
                </a:solidFill>
              </a:rPr>
              <a:t>(2003:1210) om finansiell samordning </a:t>
            </a:r>
            <a:r>
              <a:rPr lang="sv-SE" sz="2800" b="1" dirty="0" smtClean="0">
                <a:solidFill>
                  <a:schemeClr val="tx1"/>
                </a:solidFill>
              </a:rPr>
              <a:t>av rehabiliteringsinsatser 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(samverkan mellan kommun, landsting, arbetsförmedling och försäkringskassa)</a:t>
            </a:r>
          </a:p>
          <a:p>
            <a:endParaRPr lang="sv-SE" sz="2800" dirty="0" smtClean="0">
              <a:solidFill>
                <a:schemeClr val="tx1"/>
              </a:solidFill>
            </a:endParaRPr>
          </a:p>
          <a:p>
            <a:r>
              <a:rPr lang="sv-SE" sz="2800" b="1" dirty="0" smtClean="0">
                <a:solidFill>
                  <a:schemeClr val="tx1"/>
                </a:solidFill>
              </a:rPr>
              <a:t>2 </a:t>
            </a:r>
            <a:r>
              <a:rPr lang="sv-SE" sz="2800" b="1" dirty="0">
                <a:solidFill>
                  <a:schemeClr val="tx1"/>
                </a:solidFill>
              </a:rPr>
              <a:t>kap. 7 § socialtjänstlagen</a:t>
            </a:r>
            <a:r>
              <a:rPr lang="sv-SE" sz="2800" dirty="0">
                <a:solidFill>
                  <a:schemeClr val="tx1"/>
                </a:solidFill>
              </a:rPr>
              <a:t> </a:t>
            </a:r>
            <a:endParaRPr lang="sv-SE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</a:rPr>
              <a:t>(gemensamma individuella planer för socialtjänst och landsting)</a:t>
            </a:r>
            <a:endParaRPr lang="sv-S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81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20842</TotalTime>
  <Words>1240</Words>
  <Application>Microsoft Office PowerPoint</Application>
  <PresentationFormat>Bildspel på skärmen (4:3)</PresentationFormat>
  <Paragraphs>183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29" baseType="lpstr">
      <vt:lpstr>Office-tema</vt:lpstr>
      <vt:lpstr>PowerPoint-presentation</vt:lpstr>
      <vt:lpstr>Återfall i brott</vt:lpstr>
      <vt:lpstr>Återfall i brott – inom tre år: klienter folkbokförda i X län</vt:lpstr>
      <vt:lpstr>Avgång från anstalt år X</vt:lpstr>
      <vt:lpstr>Avslutad frivårdspåföljd år X</vt:lpstr>
      <vt:lpstr>Individens behov? </vt:lpstr>
      <vt:lpstr>Ett uppdrag för oss alla? </vt:lpstr>
      <vt:lpstr> Regelverk som inkluderar Kriminalvården i samverkan </vt:lpstr>
      <vt:lpstr>  Regelverk som är relevanta för kriminalvårdens klienter  </vt:lpstr>
      <vt:lpstr>Lönsamt att förebygga? </vt:lpstr>
      <vt:lpstr>Hur förebygger man återfall i brott? </vt:lpstr>
      <vt:lpstr>Hur ska man utforma insatserna?</vt:lpstr>
      <vt:lpstr>Hur ska man utforma insatserna?</vt:lpstr>
      <vt:lpstr>Hur ska man utforma insatserna?</vt:lpstr>
      <vt:lpstr>Ta vara på vändpunkter!</vt:lpstr>
      <vt:lpstr>Vad krävs för att bryta med kriminalitet?</vt:lpstr>
      <vt:lpstr>Vad krävs för att bryta med kriminalitet?</vt:lpstr>
      <vt:lpstr> Samverka  - för att förebygga återfall i brott! </vt:lpstr>
      <vt:lpstr>Samverka för att förebygga tidsglapp</vt:lpstr>
      <vt:lpstr>Skapa en gemensam individuell plan</vt:lpstr>
      <vt:lpstr>Tänk på att </vt:lpstr>
      <vt:lpstr>Förutsättningar för samverkan  </vt:lpstr>
      <vt:lpstr> En välstrukturerad samverkan kännetecknas av  </vt:lpstr>
      <vt:lpstr> En välstrukturerad samverkan kännetecknas av:  </vt:lpstr>
      <vt:lpstr>Utveckla samverkansstrukturer  - på flera nivåer!</vt:lpstr>
      <vt:lpstr>Workshopsarbetet</vt:lpstr>
      <vt:lpstr>Workshopsarbetets delar:</vt:lpstr>
      <vt:lpstr>Viktiga områden att analysera:</vt:lpstr>
    </vt:vector>
  </TitlesOfParts>
  <Company>brå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Susanne Lekengård</dc:creator>
  <cp:lastModifiedBy>annma</cp:lastModifiedBy>
  <cp:revision>242</cp:revision>
  <cp:lastPrinted>2012-05-02T17:14:35Z</cp:lastPrinted>
  <dcterms:created xsi:type="dcterms:W3CDTF">2012-03-19T10:03:18Z</dcterms:created>
  <dcterms:modified xsi:type="dcterms:W3CDTF">2014-10-16T11:15:56Z</dcterms:modified>
</cp:coreProperties>
</file>